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HK Grotesk Medium" pitchFamily="2" charset="77"/>
      <p:regular r:id="rId25"/>
    </p:embeddedFont>
    <p:embeddedFont>
      <p:font typeface="Montserrat Extra-Bold" pitchFamily="2" charset="77"/>
      <p:regular r:id="rId26"/>
      <p:bold r:id="rId27"/>
    </p:embeddedFont>
    <p:embeddedFont>
      <p:font typeface="Montserrat Extra-Bold Bold" pitchFamily="2" charset="77"/>
      <p:regular r:id="rId28"/>
      <p:bold r:id="rId29"/>
    </p:embeddedFont>
    <p:embeddedFont>
      <p:font typeface="Montserrat Semi-Bold" pitchFamily="2" charset="77"/>
      <p:regular r:id="rId30"/>
      <p:bold r:id="rId31"/>
    </p:embeddedFont>
    <p:embeddedFont>
      <p:font typeface="Montserrat Semi-Bold Bold" pitchFamily="2" charset="77"/>
      <p:regular r:id="rId32"/>
      <p:bold r:id="rId33"/>
    </p:embeddedFont>
    <p:embeddedFont>
      <p:font typeface="Open Sauce Bold" pitchFamily="2" charset="77"/>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C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21" autoAdjust="0"/>
    <p:restoredTop sz="76481" autoAdjust="0"/>
  </p:normalViewPr>
  <p:slideViewPr>
    <p:cSldViewPr>
      <p:cViewPr varScale="1">
        <p:scale>
          <a:sx n="62" d="100"/>
          <a:sy n="62" d="100"/>
        </p:scale>
        <p:origin x="256" y="15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C634A-4AF7-4968-B9F4-739C2B4BC8E6}" type="datetimeFigureOut">
              <a:rPr lang="en-US" smtClean="0"/>
              <a:t>11/27/22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EFEDE4-2BF7-4A55-AEE7-A3B1BF16FB36}" type="slidenum">
              <a:rPr lang="en-US" smtClean="0"/>
              <a:t>‹#›</a:t>
            </a:fld>
            <a:endParaRPr lang="en-US"/>
          </a:p>
        </p:txBody>
      </p:sp>
    </p:spTree>
    <p:extLst>
      <p:ext uri="{BB962C8B-B14F-4D97-AF65-F5344CB8AC3E}">
        <p14:creationId xmlns:p14="http://schemas.microsoft.com/office/powerpoint/2010/main" val="3913745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Cyberbullying refers to using digital and technological communication to harass, humiliate, intimidate, or threaten people (</a:t>
            </a:r>
            <a:r>
              <a:rPr lang="en-US" sz="1800" dirty="0" err="1">
                <a:effectLst/>
                <a:latin typeface="Times New Roman" panose="02020603050405020304" pitchFamily="18" charset="0"/>
                <a:ea typeface="Calibri" panose="020F0502020204030204" pitchFamily="34" charset="0"/>
              </a:rPr>
              <a:t>Frensch</a:t>
            </a:r>
            <a:r>
              <a:rPr lang="en-US" sz="1800" dirty="0">
                <a:effectLst/>
                <a:latin typeface="Times New Roman" panose="02020603050405020304" pitchFamily="18" charset="0"/>
                <a:ea typeface="Calibri" panose="020F0502020204030204" pitchFamily="34" charset="0"/>
              </a:rPr>
              <a:t> &amp; </a:t>
            </a:r>
            <a:r>
              <a:rPr lang="en-US" sz="1800" dirty="0" err="1">
                <a:effectLst/>
                <a:latin typeface="Times New Roman" panose="02020603050405020304" pitchFamily="18" charset="0"/>
                <a:ea typeface="Calibri" panose="020F0502020204030204" pitchFamily="34" charset="0"/>
              </a:rPr>
              <a:t>Mulyadi</a:t>
            </a:r>
            <a:r>
              <a:rPr lang="en-US" sz="1800" dirty="0">
                <a:effectLst/>
                <a:latin typeface="Times New Roman" panose="02020603050405020304" pitchFamily="18" charset="0"/>
                <a:ea typeface="Calibri" panose="020F0502020204030204" pitchFamily="34" charset="0"/>
              </a:rPr>
              <a:t>, 2018). It can happen in several different ways and can involve many different types of technology: emailing, texting, instant messaging and social media sites such as Facebook or Twitter (Gaffney et al., 2019). Distinct from traditional bullying such as physical assaults or taunts; cyberbullying involves the use of more subtle technologies to attack one's target. This can mean harassing someone on social networking sites, spreading rumors through email and other electronic means, or even creating a fake account on someone's social media profile (</a:t>
            </a:r>
            <a:r>
              <a:rPr lang="en-US" sz="1800" dirty="0" err="1">
                <a:effectLst/>
                <a:latin typeface="Times New Roman" panose="02020603050405020304" pitchFamily="18" charset="0"/>
                <a:ea typeface="Calibri" panose="020F0502020204030204" pitchFamily="34" charset="0"/>
              </a:rPr>
              <a:t>Harasgama</a:t>
            </a:r>
            <a:r>
              <a:rPr lang="en-US" sz="1800" dirty="0">
                <a:effectLst/>
                <a:latin typeface="Times New Roman" panose="02020603050405020304" pitchFamily="18" charset="0"/>
                <a:ea typeface="Calibri" panose="020F0502020204030204" pitchFamily="34" charset="0"/>
              </a:rPr>
              <a:t> &amp; </a:t>
            </a:r>
            <a:r>
              <a:rPr lang="en-US" sz="1800" dirty="0" err="1">
                <a:effectLst/>
                <a:latin typeface="Times New Roman" panose="02020603050405020304" pitchFamily="18" charset="0"/>
                <a:ea typeface="Calibri" panose="020F0502020204030204" pitchFamily="34" charset="0"/>
              </a:rPr>
              <a:t>Rathnayaka</a:t>
            </a:r>
            <a:r>
              <a:rPr lang="en-US" sz="1800" dirty="0">
                <a:effectLst/>
                <a:latin typeface="Times New Roman" panose="02020603050405020304" pitchFamily="18" charset="0"/>
                <a:ea typeface="Calibri" panose="020F0502020204030204" pitchFamily="34" charset="0"/>
              </a:rPr>
              <a:t>, 2021).</a:t>
            </a:r>
          </a:p>
        </p:txBody>
      </p:sp>
      <p:sp>
        <p:nvSpPr>
          <p:cNvPr id="4" name="Slide Number Placeholder 3"/>
          <p:cNvSpPr>
            <a:spLocks noGrp="1"/>
          </p:cNvSpPr>
          <p:nvPr>
            <p:ph type="sldNum" sz="quarter" idx="5"/>
          </p:nvPr>
        </p:nvSpPr>
        <p:spPr/>
        <p:txBody>
          <a:bodyPr/>
          <a:lstStyle/>
          <a:p>
            <a:fld id="{A5EFEDE4-2BF7-4A55-AEE7-A3B1BF16FB36}" type="slidenum">
              <a:rPr lang="en-US" smtClean="0"/>
              <a:t>2</a:t>
            </a:fld>
            <a:endParaRPr lang="en-US"/>
          </a:p>
        </p:txBody>
      </p:sp>
    </p:spTree>
    <p:extLst>
      <p:ext uri="{BB962C8B-B14F-4D97-AF65-F5344CB8AC3E}">
        <p14:creationId xmlns:p14="http://schemas.microsoft.com/office/powerpoint/2010/main" val="3752603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Calibri" panose="020F0502020204030204" pitchFamily="34" charset="0"/>
              </a:rPr>
              <a:t>The study will make use of a mixed-method approach. Primary and Secondary research along with Qualitative and Quantitative research. The secondary research, will include the use of literature reviews and the analysis of studies focused on cyberbullying. The primary research will entail interview sessions which will be performed on victims of cyberbullying. A review of legal cases will also indicate where cyberbullying is most prevalent. A quantitative analysis will also use data from multiple data sets. A review of existing legal policies will provide insight into how various countries have addressed the issue.</a:t>
            </a:r>
            <a:r>
              <a:rPr lang="en-US" sz="1800" dirty="0">
                <a:solidFill>
                  <a:srgbClr val="FF0000"/>
                </a:solidFill>
                <a:effectLst/>
                <a:latin typeface="Times New Roman" panose="02020603050405020304" pitchFamily="18"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A5EFEDE4-2BF7-4A55-AEE7-A3B1BF16FB36}" type="slidenum">
              <a:rPr lang="en-US" smtClean="0"/>
              <a:t>11</a:t>
            </a:fld>
            <a:endParaRPr lang="en-US"/>
          </a:p>
        </p:txBody>
      </p:sp>
    </p:spTree>
    <p:extLst>
      <p:ext uri="{BB962C8B-B14F-4D97-AF65-F5344CB8AC3E}">
        <p14:creationId xmlns:p14="http://schemas.microsoft.com/office/powerpoint/2010/main" val="3404214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Quantitative data is usually investigated through means of statistical analysis. The study will involve the issuance of questionnaires and the performance of interviews with 30 participants who have been victims of cyberbullying in the past, 15 who have been cyberbullies in the past, and 15 who are related to victims of cyberbullying. In addition to these 30 participants, ten control participants will partake in interviews which will shed light on non-cyberbullying related issues such as parenting styles, awareness of legal regulations and policies and whether they have been affected by cyberbullying. Random sampling will be used to obtain the sample of 30 participants in this study. The participants will include younger persons between 5 and 20 years selected through an online survey on Facebook. The participants will be of different ages, gender, and geographical locations. As well as being from various backgrounds such as various nations and educational levels. The sampling procedure will be well planned and selected based on the statistical information gathered from previous studies which have been carried out to obtain a statistically significant sample size for this study. </a:t>
            </a:r>
            <a:r>
              <a:rPr lang="en-US" sz="1800" dirty="0">
                <a:solidFill>
                  <a:srgbClr val="FF0000"/>
                </a:solidFill>
                <a:effectLst/>
                <a:latin typeface="Times New Roman" panose="02020603050405020304" pitchFamily="18" charset="0"/>
                <a:ea typeface="Calibri" panose="020F0502020204030204" pitchFamily="34" charset="0"/>
              </a:rPr>
              <a:t> </a:t>
            </a:r>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A5EFEDE4-2BF7-4A55-AEE7-A3B1BF16FB36}" type="slidenum">
              <a:rPr lang="en-US" smtClean="0"/>
              <a:t>12</a:t>
            </a:fld>
            <a:endParaRPr lang="en-US"/>
          </a:p>
        </p:txBody>
      </p:sp>
    </p:spTree>
    <p:extLst>
      <p:ext uri="{BB962C8B-B14F-4D97-AF65-F5344CB8AC3E}">
        <p14:creationId xmlns:p14="http://schemas.microsoft.com/office/powerpoint/2010/main" val="2888887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The collected data will be analyzed using the statistical software Statistical Package for the Social Sciences (SPSS). The data will be analyzed both qualitatively and quantitatively. A primary analysis will be performed on quantitative data, while a secondary analysis will be carried out on qualitative data. Thematic analysis will be used for qualitative data, while descriptive statistics will be used for quantitative data. The qualitative analysis will reveal underlying themes and patterns to gain a full understanding of the collected information. The quantitative analysis will provide a description of the frequency and magnitude of cyberbullying as well as a comparison of this phenomenon with other forms of bullying that have been found to exist.</a:t>
            </a:r>
            <a:br>
              <a:rPr lang="en-US" sz="1800" dirty="0">
                <a:effectLst/>
                <a:latin typeface="Times New Roman" panose="02020603050405020304" pitchFamily="18" charset="0"/>
                <a:ea typeface="Calibri" panose="020F0502020204030204" pitchFamily="34" charset="0"/>
              </a:rPr>
            </a:br>
            <a:endParaRPr lang="en-US" sz="1800" dirty="0">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fld id="{A5EFEDE4-2BF7-4A55-AEE7-A3B1BF16FB36}" type="slidenum">
              <a:rPr lang="en-US" smtClean="0"/>
              <a:t>13</a:t>
            </a:fld>
            <a:endParaRPr lang="en-US"/>
          </a:p>
        </p:txBody>
      </p:sp>
    </p:spTree>
    <p:extLst>
      <p:ext uri="{BB962C8B-B14F-4D97-AF65-F5344CB8AC3E}">
        <p14:creationId xmlns:p14="http://schemas.microsoft.com/office/powerpoint/2010/main" val="1345987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All participants will be required to sign a formal letter of consent prior to data collection. All participants will be guaranteed anonymity and confidentiality. The participants' identity in this study will not be disclosed. The participants will not be identified based on their sex, race, age, or location. Participants' names will be assigned a number to remain anonymous (</a:t>
            </a:r>
            <a:r>
              <a:rPr lang="en-US" sz="1800" dirty="0" err="1">
                <a:effectLst/>
                <a:latin typeface="Times New Roman" panose="02020603050405020304" pitchFamily="18" charset="0"/>
                <a:ea typeface="Calibri" panose="020F0502020204030204" pitchFamily="34" charset="0"/>
              </a:rPr>
              <a:t>Cortaza</a:t>
            </a:r>
            <a:r>
              <a:rPr lang="en-US" sz="1800" dirty="0">
                <a:effectLst/>
                <a:latin typeface="Times New Roman" panose="02020603050405020304" pitchFamily="18" charset="0"/>
                <a:ea typeface="Calibri" panose="020F0502020204030204" pitchFamily="34" charset="0"/>
              </a:rPr>
              <a:t> et al., 2021). The identity of the interviewers will be concealed, as well. All participants involved in this study will be informed of the risks and potential benefits of participation and will be advised to contact the researcher if they have any questions or concerns. This ensures that all participants will be given a choice to participate in this study without any unnecessary pressure or need to become involved. The participants will be allowed to withdraw at any point in this study, and their anonymity will still be guaranteed. Also, participants will not be required to answer any questions they feel uncomfortable answering.</a:t>
            </a:r>
          </a:p>
        </p:txBody>
      </p:sp>
      <p:sp>
        <p:nvSpPr>
          <p:cNvPr id="4" name="Slide Number Placeholder 3"/>
          <p:cNvSpPr>
            <a:spLocks noGrp="1"/>
          </p:cNvSpPr>
          <p:nvPr>
            <p:ph type="sldNum" sz="quarter" idx="5"/>
          </p:nvPr>
        </p:nvSpPr>
        <p:spPr/>
        <p:txBody>
          <a:bodyPr/>
          <a:lstStyle/>
          <a:p>
            <a:fld id="{A5EFEDE4-2BF7-4A55-AEE7-A3B1BF16FB36}" type="slidenum">
              <a:rPr lang="en-US" smtClean="0"/>
              <a:t>14</a:t>
            </a:fld>
            <a:endParaRPr lang="en-US"/>
          </a:p>
        </p:txBody>
      </p:sp>
    </p:spTree>
    <p:extLst>
      <p:ext uri="{BB962C8B-B14F-4D97-AF65-F5344CB8AC3E}">
        <p14:creationId xmlns:p14="http://schemas.microsoft.com/office/powerpoint/2010/main" val="4056168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Some of the artefacts that will be created for the study include questionnaires, interviews, interview transcripts, and focus group discussions with participants and family members who have been affected by cyberbullying. Each questionnaire will be assigned to a different participant and will be completed later. The questionnaires will be handed over to each participant, either by hand or via email. This helps maintain anonymity as well as confidentiality by ensuring that each participant does not have the chance to identify any of the other participants involved in this study. The focus group discussions and interviews with family members and victims of cyberbullying will be conducted via telephone, internet or Skype. These interviews will be conducted with a maximum of 10 participants at a time. Each interview will last for 60 minutes to allow the researcher to gather as much information from the participants as possible.</a:t>
            </a:r>
          </a:p>
        </p:txBody>
      </p:sp>
      <p:sp>
        <p:nvSpPr>
          <p:cNvPr id="4" name="Slide Number Placeholder 3"/>
          <p:cNvSpPr>
            <a:spLocks noGrp="1"/>
          </p:cNvSpPr>
          <p:nvPr>
            <p:ph type="sldNum" sz="quarter" idx="5"/>
          </p:nvPr>
        </p:nvSpPr>
        <p:spPr/>
        <p:txBody>
          <a:bodyPr/>
          <a:lstStyle/>
          <a:p>
            <a:fld id="{A5EFEDE4-2BF7-4A55-AEE7-A3B1BF16FB36}" type="slidenum">
              <a:rPr lang="en-US" smtClean="0"/>
              <a:t>15</a:t>
            </a:fld>
            <a:endParaRPr lang="en-US"/>
          </a:p>
        </p:txBody>
      </p:sp>
    </p:spTree>
    <p:extLst>
      <p:ext uri="{BB962C8B-B14F-4D97-AF65-F5344CB8AC3E}">
        <p14:creationId xmlns:p14="http://schemas.microsoft.com/office/powerpoint/2010/main" val="37578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Cyberbullying can happen in different forms. Flaming refers to posting disparaging, insulting, rude or mean comments online (</a:t>
            </a:r>
            <a:r>
              <a:rPr lang="en-US" sz="1800" dirty="0" err="1">
                <a:effectLst/>
                <a:latin typeface="Times New Roman" panose="02020603050405020304" pitchFamily="18" charset="0"/>
                <a:ea typeface="Calibri" panose="020F0502020204030204" pitchFamily="34" charset="0"/>
              </a:rPr>
              <a:t>Ansary</a:t>
            </a:r>
            <a:r>
              <a:rPr lang="en-US" sz="1800" dirty="0">
                <a:effectLst/>
                <a:latin typeface="Times New Roman" panose="02020603050405020304" pitchFamily="18" charset="0"/>
                <a:ea typeface="Calibri" panose="020F0502020204030204" pitchFamily="34" charset="0"/>
              </a:rPr>
              <a:t>, 2020). Impersonation, which refers to using fake accounts to harass someone (</a:t>
            </a:r>
            <a:r>
              <a:rPr lang="en-US" sz="1800" dirty="0" err="1">
                <a:effectLst/>
                <a:latin typeface="Times New Roman" panose="02020603050405020304" pitchFamily="18" charset="0"/>
                <a:ea typeface="Calibri" panose="020F0502020204030204" pitchFamily="34" charset="0"/>
              </a:rPr>
              <a:t>Smokowski</a:t>
            </a:r>
            <a:r>
              <a:rPr lang="en-US" sz="1800" dirty="0">
                <a:effectLst/>
                <a:latin typeface="Times New Roman" panose="02020603050405020304" pitchFamily="18" charset="0"/>
                <a:ea typeface="Calibri" panose="020F0502020204030204" pitchFamily="34" charset="0"/>
              </a:rPr>
              <a:t> &amp; Evans, 2019). Exclusion refers to using technology to isolate an individual (</a:t>
            </a:r>
            <a:r>
              <a:rPr lang="en-US" sz="1800" dirty="0" err="1">
                <a:effectLst/>
                <a:latin typeface="Times New Roman" panose="02020603050405020304" pitchFamily="18" charset="0"/>
                <a:ea typeface="Calibri" panose="020F0502020204030204" pitchFamily="34" charset="0"/>
              </a:rPr>
              <a:t>Sezer</a:t>
            </a:r>
            <a:r>
              <a:rPr lang="en-US" sz="1800" dirty="0">
                <a:effectLst/>
                <a:latin typeface="Times New Roman" panose="02020603050405020304" pitchFamily="18" charset="0"/>
                <a:ea typeface="Calibri" panose="020F0502020204030204" pitchFamily="34" charset="0"/>
              </a:rPr>
              <a:t> &amp; </a:t>
            </a:r>
            <a:r>
              <a:rPr lang="en-US" sz="1800" dirty="0" err="1">
                <a:effectLst/>
                <a:latin typeface="Times New Roman" panose="02020603050405020304" pitchFamily="18" charset="0"/>
                <a:ea typeface="Calibri" panose="020F0502020204030204" pitchFamily="34" charset="0"/>
              </a:rPr>
              <a:t>Tuncer</a:t>
            </a:r>
            <a:r>
              <a:rPr lang="en-US" sz="1800" dirty="0">
                <a:effectLst/>
                <a:latin typeface="Times New Roman" panose="02020603050405020304" pitchFamily="18" charset="0"/>
                <a:ea typeface="Calibri" panose="020F0502020204030204" pitchFamily="34" charset="0"/>
              </a:rPr>
              <a:t>, 2021). Harassment is any action that tries to cause another person emotional distress; this includes threatening behavior, stalking and cyberstalking (Gaffney et al., 2019).</a:t>
            </a:r>
          </a:p>
        </p:txBody>
      </p:sp>
      <p:sp>
        <p:nvSpPr>
          <p:cNvPr id="4" name="Slide Number Placeholder 3"/>
          <p:cNvSpPr>
            <a:spLocks noGrp="1"/>
          </p:cNvSpPr>
          <p:nvPr>
            <p:ph type="sldNum" sz="quarter" idx="5"/>
          </p:nvPr>
        </p:nvSpPr>
        <p:spPr/>
        <p:txBody>
          <a:bodyPr/>
          <a:lstStyle/>
          <a:p>
            <a:fld id="{A5EFEDE4-2BF7-4A55-AEE7-A3B1BF16FB36}" type="slidenum">
              <a:rPr lang="en-US" smtClean="0"/>
              <a:t>3</a:t>
            </a:fld>
            <a:endParaRPr lang="en-US"/>
          </a:p>
        </p:txBody>
      </p:sp>
    </p:spTree>
    <p:extLst>
      <p:ext uri="{BB962C8B-B14F-4D97-AF65-F5344CB8AC3E}">
        <p14:creationId xmlns:p14="http://schemas.microsoft.com/office/powerpoint/2010/main" val="3444048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Cyberstalking is another common form of cyberbullying (</a:t>
            </a:r>
            <a:r>
              <a:rPr lang="en-US" sz="1800" dirty="0" err="1">
                <a:effectLst/>
                <a:latin typeface="Times New Roman" panose="02020603050405020304" pitchFamily="18" charset="0"/>
                <a:ea typeface="Calibri" panose="020F0502020204030204" pitchFamily="34" charset="0"/>
              </a:rPr>
              <a:t>Tozzo</a:t>
            </a:r>
            <a:r>
              <a:rPr lang="en-US" sz="1800" dirty="0">
                <a:effectLst/>
                <a:latin typeface="Times New Roman" panose="02020603050405020304" pitchFamily="18" charset="0"/>
                <a:ea typeface="Calibri" panose="020F0502020204030204" pitchFamily="34" charset="0"/>
              </a:rPr>
              <a:t> et al., 2022). It is a form of digital aggression where person A (the stalker) tries to intimidate and silence a particular target, such as a friend or family member. Outing refers to spreading personal information about someone online through social networks, email, text messages or social media sites (</a:t>
            </a:r>
            <a:r>
              <a:rPr lang="en-US" sz="1800" dirty="0" err="1">
                <a:effectLst/>
                <a:latin typeface="Times New Roman" panose="02020603050405020304" pitchFamily="18" charset="0"/>
                <a:ea typeface="Calibri" panose="020F0502020204030204" pitchFamily="34" charset="0"/>
              </a:rPr>
              <a:t>Ansary</a:t>
            </a:r>
            <a:r>
              <a:rPr lang="en-US" sz="1800" dirty="0">
                <a:effectLst/>
                <a:latin typeface="Times New Roman" panose="02020603050405020304" pitchFamily="18" charset="0"/>
                <a:ea typeface="Calibri" panose="020F0502020204030204" pitchFamily="34" charset="0"/>
              </a:rPr>
              <a:t>, 2020). Denigration as a form of cyberbullying refers to spreading false information about another person that results in that person becoming mistrusted in society. Lastly, cyber threats are made in through digital technologies, such as email, text and instant messaging apps (Gaffney et al., 2019).</a:t>
            </a:r>
          </a:p>
        </p:txBody>
      </p:sp>
      <p:sp>
        <p:nvSpPr>
          <p:cNvPr id="4" name="Slide Number Placeholder 3"/>
          <p:cNvSpPr>
            <a:spLocks noGrp="1"/>
          </p:cNvSpPr>
          <p:nvPr>
            <p:ph type="sldNum" sz="quarter" idx="5"/>
          </p:nvPr>
        </p:nvSpPr>
        <p:spPr/>
        <p:txBody>
          <a:bodyPr/>
          <a:lstStyle/>
          <a:p>
            <a:fld id="{A5EFEDE4-2BF7-4A55-AEE7-A3B1BF16FB36}" type="slidenum">
              <a:rPr lang="en-US" smtClean="0"/>
              <a:t>4</a:t>
            </a:fld>
            <a:endParaRPr lang="en-US"/>
          </a:p>
        </p:txBody>
      </p:sp>
    </p:spTree>
    <p:extLst>
      <p:ext uri="{BB962C8B-B14F-4D97-AF65-F5344CB8AC3E}">
        <p14:creationId xmlns:p14="http://schemas.microsoft.com/office/powerpoint/2010/main" val="296971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Cyberbullying in children is especially harmful for development and as a result, it can seriously affect a person's emotional well-being and lead to mental health issues such as depression and anxiety (Ortega et al., 2019). Cyberbullying can cause children to feel unsafe in their environment, making it difficult for them to go to school, participate in extracurricular activities, or seek help from an adult who could help them (</a:t>
            </a:r>
            <a:r>
              <a:rPr lang="en-US" sz="1800" dirty="0" err="1">
                <a:effectLst/>
                <a:latin typeface="Times New Roman" panose="02020603050405020304" pitchFamily="18" charset="0"/>
                <a:ea typeface="Calibri" panose="020F0502020204030204" pitchFamily="34" charset="0"/>
              </a:rPr>
              <a:t>Ansary</a:t>
            </a:r>
            <a:r>
              <a:rPr lang="en-US" sz="1800" dirty="0">
                <a:effectLst/>
                <a:latin typeface="Times New Roman" panose="02020603050405020304" pitchFamily="18" charset="0"/>
                <a:ea typeface="Calibri" panose="020F0502020204030204" pitchFamily="34" charset="0"/>
              </a:rPr>
              <a:t>, 2020). It may also lead to feelings of insecurity and low self-esteem, leading to depression, anxiety, and suicidal thoughts. Victims of cyberbullying might want to transfer schools or move away from where they live (</a:t>
            </a:r>
            <a:r>
              <a:rPr lang="en-US" sz="1800" dirty="0" err="1">
                <a:effectLst/>
                <a:latin typeface="Times New Roman" panose="02020603050405020304" pitchFamily="18" charset="0"/>
                <a:ea typeface="Calibri" panose="020F0502020204030204" pitchFamily="34" charset="0"/>
              </a:rPr>
              <a:t>Sezer</a:t>
            </a:r>
            <a:r>
              <a:rPr lang="en-US" sz="1800" dirty="0">
                <a:effectLst/>
                <a:latin typeface="Times New Roman" panose="02020603050405020304" pitchFamily="18" charset="0"/>
                <a:ea typeface="Calibri" panose="020F0502020204030204" pitchFamily="34" charset="0"/>
              </a:rPr>
              <a:t> &amp; </a:t>
            </a:r>
            <a:r>
              <a:rPr lang="en-US" sz="1800" dirty="0" err="1">
                <a:effectLst/>
                <a:latin typeface="Times New Roman" panose="02020603050405020304" pitchFamily="18" charset="0"/>
                <a:ea typeface="Calibri" panose="020F0502020204030204" pitchFamily="34" charset="0"/>
              </a:rPr>
              <a:t>Tunçer</a:t>
            </a:r>
            <a:r>
              <a:rPr lang="en-US" sz="1800" dirty="0">
                <a:effectLst/>
                <a:latin typeface="Times New Roman" panose="02020603050405020304" pitchFamily="18" charset="0"/>
                <a:ea typeface="Calibri" panose="020F0502020204030204" pitchFamily="34" charset="0"/>
              </a:rPr>
              <a:t>, 2021). </a:t>
            </a:r>
          </a:p>
        </p:txBody>
      </p:sp>
      <p:sp>
        <p:nvSpPr>
          <p:cNvPr id="4" name="Slide Number Placeholder 3"/>
          <p:cNvSpPr>
            <a:spLocks noGrp="1"/>
          </p:cNvSpPr>
          <p:nvPr>
            <p:ph type="sldNum" sz="quarter" idx="5"/>
          </p:nvPr>
        </p:nvSpPr>
        <p:spPr/>
        <p:txBody>
          <a:bodyPr/>
          <a:lstStyle/>
          <a:p>
            <a:fld id="{A5EFEDE4-2BF7-4A55-AEE7-A3B1BF16FB36}" type="slidenum">
              <a:rPr lang="en-US" smtClean="0"/>
              <a:t>5</a:t>
            </a:fld>
            <a:endParaRPr lang="en-US"/>
          </a:p>
        </p:txBody>
      </p:sp>
    </p:spTree>
    <p:extLst>
      <p:ext uri="{BB962C8B-B14F-4D97-AF65-F5344CB8AC3E}">
        <p14:creationId xmlns:p14="http://schemas.microsoft.com/office/powerpoint/2010/main" val="4083360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dirty="0"/>
              <a:t>The research question is, "Which existing policies and strategies have been found to be most effective in reducing cyberbullying and why?" </a:t>
            </a:r>
            <a:r>
              <a:rPr lang="en-US" sz="1800" dirty="0">
                <a:effectLst/>
                <a:latin typeface="Times New Roman" panose="02020603050405020304" pitchFamily="18" charset="0"/>
                <a:ea typeface="Calibri" panose="020F0502020204030204" pitchFamily="34" charset="0"/>
              </a:rPr>
              <a:t>Through this study, one is expected to gain an understanding of cyberbullying, its causes, effects as well as factors that drive a person to become a cyberbully. This will involve the analysis of the legal aspects and policies on cyberbullying in several countries. In addition to this, the study will help in understanding what victims of cyberbullying have to say about their experience and how they are effected. The study is expected to provide effective ways of addressing the issue.</a:t>
            </a:r>
          </a:p>
          <a:p>
            <a:endParaRPr lang="en-US" dirty="0"/>
          </a:p>
        </p:txBody>
      </p:sp>
      <p:sp>
        <p:nvSpPr>
          <p:cNvPr id="4" name="Slide Number Placeholder 3"/>
          <p:cNvSpPr>
            <a:spLocks noGrp="1"/>
          </p:cNvSpPr>
          <p:nvPr>
            <p:ph type="sldNum" sz="quarter" idx="5"/>
          </p:nvPr>
        </p:nvSpPr>
        <p:spPr/>
        <p:txBody>
          <a:bodyPr/>
          <a:lstStyle/>
          <a:p>
            <a:fld id="{A5EFEDE4-2BF7-4A55-AEE7-A3B1BF16FB36}" type="slidenum">
              <a:rPr lang="en-US" smtClean="0"/>
              <a:t>6</a:t>
            </a:fld>
            <a:endParaRPr lang="en-US"/>
          </a:p>
        </p:txBody>
      </p:sp>
    </p:spTree>
    <p:extLst>
      <p:ext uri="{BB962C8B-B14F-4D97-AF65-F5344CB8AC3E}">
        <p14:creationId xmlns:p14="http://schemas.microsoft.com/office/powerpoint/2010/main" val="3381502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b="1" dirty="0">
                <a:effectLst/>
                <a:latin typeface="Times New Roman" panose="02020603050405020304" pitchFamily="18" charset="0"/>
                <a:ea typeface="Calibri" panose="020F0502020204030204" pitchFamily="34" charset="0"/>
              </a:rPr>
              <a:t>Aims and Objectives</a:t>
            </a:r>
            <a:endParaRPr lang="en-US" sz="1800" dirty="0">
              <a:effectLst/>
              <a:latin typeface="Times New Roman" panose="02020603050405020304" pitchFamily="18" charset="0"/>
              <a:ea typeface="Calibri" panose="020F0502020204030204" pitchFamily="34" charset="0"/>
            </a:endParaRPr>
          </a:p>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This study will aim at determining the different techniques that may be employed in reducing cyberbullying. The study will be aimed at fulfilling the following objectives: </a:t>
            </a:r>
          </a:p>
          <a:p>
            <a:pPr marL="0" marR="0" indent="45720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1. Provide an overview of the main policies implemented to reduce cyberbullying.</a:t>
            </a:r>
          </a:p>
          <a:p>
            <a:pPr marL="0" marR="0" indent="45720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2. Examine which policies are most effective in reducing cyberbullying and why.</a:t>
            </a:r>
          </a:p>
          <a:p>
            <a:pPr marL="45720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3. Understand what has been noted as the limitations of existing policies in reducing cyberbullying, as well as how to overcome these challenges.</a:t>
            </a:r>
          </a:p>
          <a:p>
            <a:pPr marL="45720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4. Examine other strategies for dealing with cyberbullying and how they can be implemented.</a:t>
            </a:r>
          </a:p>
          <a:p>
            <a:pPr marL="0" marR="0" indent="45720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5. Examine what features are necessary for an effective policy.</a:t>
            </a:r>
          </a:p>
          <a:p>
            <a:endParaRPr lang="en-US" dirty="0"/>
          </a:p>
        </p:txBody>
      </p:sp>
      <p:sp>
        <p:nvSpPr>
          <p:cNvPr id="4" name="Slide Number Placeholder 3"/>
          <p:cNvSpPr>
            <a:spLocks noGrp="1"/>
          </p:cNvSpPr>
          <p:nvPr>
            <p:ph type="sldNum" sz="quarter" idx="5"/>
          </p:nvPr>
        </p:nvSpPr>
        <p:spPr/>
        <p:txBody>
          <a:bodyPr/>
          <a:lstStyle/>
          <a:p>
            <a:fld id="{A5EFEDE4-2BF7-4A55-AEE7-A3B1BF16FB36}" type="slidenum">
              <a:rPr lang="en-US" smtClean="0"/>
              <a:t>7</a:t>
            </a:fld>
            <a:endParaRPr lang="en-US"/>
          </a:p>
        </p:txBody>
      </p:sp>
    </p:spTree>
    <p:extLst>
      <p:ext uri="{BB962C8B-B14F-4D97-AF65-F5344CB8AC3E}">
        <p14:creationId xmlns:p14="http://schemas.microsoft.com/office/powerpoint/2010/main" val="1511082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There are several risk factors that may contribute to one being more prone to cyberbullying. Risk factors include a person's history, access to technology, gender and race, as well as peer influence. A person's history refers to a person's past experiences, such as if he/she has been involved in bullying in the past (Choi &amp; Park, 2021). According to </a:t>
            </a:r>
            <a:r>
              <a:rPr lang="en-US" sz="1800" dirty="0" err="1">
                <a:effectLst/>
                <a:latin typeface="Times New Roman" panose="02020603050405020304" pitchFamily="18" charset="0"/>
                <a:ea typeface="Calibri" panose="020F0502020204030204" pitchFamily="34" charset="0"/>
              </a:rPr>
              <a:t>Buils</a:t>
            </a:r>
            <a:r>
              <a:rPr lang="en-US" sz="1800" dirty="0">
                <a:effectLst/>
                <a:latin typeface="Times New Roman" panose="02020603050405020304" pitchFamily="18" charset="0"/>
                <a:ea typeface="Calibri" panose="020F0502020204030204" pitchFamily="34" charset="0"/>
              </a:rPr>
              <a:t> et al. (2020), a person who was bullied before is more likely to bullying others. A person with a history of mental health issues and substance abuse may be more likely to bully someone (Cortazar et al., 2021). An increasing number of people have access to high-speed internet (</a:t>
            </a:r>
            <a:r>
              <a:rPr lang="en-US" sz="1800" dirty="0" err="1">
                <a:effectLst/>
                <a:latin typeface="Times New Roman" panose="02020603050405020304" pitchFamily="18" charset="0"/>
                <a:ea typeface="Calibri" panose="020F0502020204030204" pitchFamily="34" charset="0"/>
              </a:rPr>
              <a:t>Kutok</a:t>
            </a:r>
            <a:r>
              <a:rPr lang="en-US" sz="1800" dirty="0">
                <a:effectLst/>
                <a:latin typeface="Times New Roman" panose="02020603050405020304" pitchFamily="18" charset="0"/>
                <a:ea typeface="Calibri" panose="020F0502020204030204" pitchFamily="34" charset="0"/>
              </a:rPr>
              <a:t> et al., 2021). With this increase in technology comes the increased use and accessibility of digital media such as social networking sites and email (Zhu et al., 2021). According to </a:t>
            </a:r>
            <a:r>
              <a:rPr lang="en-US" sz="1800" dirty="0" err="1">
                <a:effectLst/>
                <a:latin typeface="Times New Roman" panose="02020603050405020304" pitchFamily="18" charset="0"/>
                <a:ea typeface="Calibri" panose="020F0502020204030204" pitchFamily="34" charset="0"/>
              </a:rPr>
              <a:t>Vivolo</a:t>
            </a:r>
            <a:r>
              <a:rPr lang="en-US" sz="1800" dirty="0">
                <a:effectLst/>
                <a:latin typeface="Times New Roman" panose="02020603050405020304" pitchFamily="18" charset="0"/>
                <a:ea typeface="Calibri" panose="020F0502020204030204" pitchFamily="34" charset="0"/>
              </a:rPr>
              <a:t> et al. (2021), females are more likely than males to engage in cyberbullying and are equally more likely to become victims (Helfrich et al., 2020). People between 5 and 20 years are more likely to engage in cyberbullying behavior than older individuals. Lastly, peer influence refers to a person's friends and peers. This is through either direct or indirect influence as well as the way one views their peers and how they will be perceived by them (Choi &amp; Park, 2021).</a:t>
            </a:r>
          </a:p>
        </p:txBody>
      </p:sp>
      <p:sp>
        <p:nvSpPr>
          <p:cNvPr id="4" name="Slide Number Placeholder 3"/>
          <p:cNvSpPr>
            <a:spLocks noGrp="1"/>
          </p:cNvSpPr>
          <p:nvPr>
            <p:ph type="sldNum" sz="quarter" idx="5"/>
          </p:nvPr>
        </p:nvSpPr>
        <p:spPr/>
        <p:txBody>
          <a:bodyPr/>
          <a:lstStyle/>
          <a:p>
            <a:fld id="{A5EFEDE4-2BF7-4A55-AEE7-A3B1BF16FB36}" type="slidenum">
              <a:rPr lang="en-US" smtClean="0"/>
              <a:t>8</a:t>
            </a:fld>
            <a:endParaRPr lang="en-US"/>
          </a:p>
        </p:txBody>
      </p:sp>
    </p:spTree>
    <p:extLst>
      <p:ext uri="{BB962C8B-B14F-4D97-AF65-F5344CB8AC3E}">
        <p14:creationId xmlns:p14="http://schemas.microsoft.com/office/powerpoint/2010/main" val="1167722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Alarmingly cyberbullying can be felt physically, this could include gastrointestinal issues, eating and sleep disorders (Zhu et al., 2021). In recent years, it has been found that cyberbullying can cause similar symptoms to one being bullied at school. These symptoms include upset stomach and eating disorders where victims indulge in food or starve (Helfrich et al., 2021). According to </a:t>
            </a:r>
            <a:r>
              <a:rPr lang="en-US" sz="1800" dirty="0" err="1">
                <a:effectLst/>
                <a:latin typeface="Times New Roman" panose="02020603050405020304" pitchFamily="18" charset="0"/>
                <a:ea typeface="Calibri" panose="020F0502020204030204" pitchFamily="34" charset="0"/>
              </a:rPr>
              <a:t>Polanin</a:t>
            </a:r>
            <a:r>
              <a:rPr lang="en-US" sz="1800" dirty="0">
                <a:effectLst/>
                <a:latin typeface="Times New Roman" panose="02020603050405020304" pitchFamily="18" charset="0"/>
                <a:ea typeface="Calibri" panose="020F0502020204030204" pitchFamily="34" charset="0"/>
              </a:rPr>
              <a:t> et al. (2021), sleep disturbances are also linked with cyberbullying. About 1 in 5 children reports having sleep disturbances due to their experiences with cyberbullying before age 18. Another study found that children who had suffered from cyberbullying experience sleep disturbances and nightmares that were like those experienced by victims of physical bullying at school (</a:t>
            </a:r>
            <a:r>
              <a:rPr lang="en-US" sz="1800" dirty="0" err="1">
                <a:effectLst/>
                <a:latin typeface="Times New Roman" panose="02020603050405020304" pitchFamily="18" charset="0"/>
                <a:ea typeface="Calibri" panose="020F0502020204030204" pitchFamily="34" charset="0"/>
              </a:rPr>
              <a:t>Zagorscak</a:t>
            </a:r>
            <a:r>
              <a:rPr lang="en-US" sz="1800" dirty="0">
                <a:effectLst/>
                <a:latin typeface="Times New Roman" panose="02020603050405020304" pitchFamily="18" charset="0"/>
                <a:ea typeface="Calibri" panose="020F0502020204030204" pitchFamily="34" charset="0"/>
              </a:rPr>
              <a:t> et al., 2019).</a:t>
            </a:r>
          </a:p>
        </p:txBody>
      </p:sp>
      <p:sp>
        <p:nvSpPr>
          <p:cNvPr id="4" name="Slide Number Placeholder 3"/>
          <p:cNvSpPr>
            <a:spLocks noGrp="1"/>
          </p:cNvSpPr>
          <p:nvPr>
            <p:ph type="sldNum" sz="quarter" idx="5"/>
          </p:nvPr>
        </p:nvSpPr>
        <p:spPr/>
        <p:txBody>
          <a:bodyPr/>
          <a:lstStyle/>
          <a:p>
            <a:fld id="{A5EFEDE4-2BF7-4A55-AEE7-A3B1BF16FB36}" type="slidenum">
              <a:rPr lang="en-US" smtClean="0"/>
              <a:t>9</a:t>
            </a:fld>
            <a:endParaRPr lang="en-US"/>
          </a:p>
        </p:txBody>
      </p:sp>
    </p:spTree>
    <p:extLst>
      <p:ext uri="{BB962C8B-B14F-4D97-AF65-F5344CB8AC3E}">
        <p14:creationId xmlns:p14="http://schemas.microsoft.com/office/powerpoint/2010/main" val="3643415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dirty="0">
                <a:effectLst/>
                <a:latin typeface="Times New Roman" panose="02020603050405020304" pitchFamily="18" charset="0"/>
                <a:ea typeface="Calibri" panose="020F0502020204030204" pitchFamily="34" charset="0"/>
              </a:rPr>
              <a:t>Strategies widely adopted in addressing cyberbullying includes installing software and apps (Field 2018). One of the most prominent is Net Nanny, which is costs approximately $20 and has an easy-to-use interface. This software monitors internet activity regularly and alert parents if inappropriate behaviors are being carried out online. The software tracks websites a child has access to and looking for potential threats or dangers. Another strategy often used to combat cyberbullying includes parental controls, which require a parent or guardian to set up a password with every Internet account utilized by them (Zhu et al., 2021). This password is used to control access on the internet and will prevent a child from accessing inappropriate content. Alternatively, another software allows parents to block access to inappropriate websites or webpages based on a ‘badge system’ (</a:t>
            </a:r>
            <a:r>
              <a:rPr lang="en-US" sz="1800" dirty="0" err="1">
                <a:effectLst/>
                <a:latin typeface="Times New Roman" panose="02020603050405020304" pitchFamily="18" charset="0"/>
                <a:ea typeface="Calibri" panose="020F0502020204030204" pitchFamily="34" charset="0"/>
              </a:rPr>
              <a:t>Vivolo</a:t>
            </a:r>
            <a:r>
              <a:rPr lang="en-US" sz="1800" dirty="0">
                <a:effectLst/>
                <a:latin typeface="Times New Roman" panose="02020603050405020304" pitchFamily="18" charset="0"/>
                <a:ea typeface="Calibri" panose="020F0502020204030204" pitchFamily="34" charset="0"/>
              </a:rPr>
              <a:t> et al., 2021). A child's profile of educational skills, achievements, and interests are used to help the parents determine which sites or webpages should or should not be blocked. Although this approach has been successful in most cases, it has also led to issues where parents have blocked their children from using social networking and as a result, the child has felt socially excluded (</a:t>
            </a:r>
            <a:r>
              <a:rPr lang="en-US" sz="1800" dirty="0" err="1">
                <a:effectLst/>
                <a:latin typeface="Times New Roman" panose="02020603050405020304" pitchFamily="18" charset="0"/>
                <a:ea typeface="Calibri" panose="020F0502020204030204" pitchFamily="34" charset="0"/>
              </a:rPr>
              <a:t>Polanin</a:t>
            </a:r>
            <a:r>
              <a:rPr lang="en-US" sz="1800" dirty="0">
                <a:effectLst/>
                <a:latin typeface="Times New Roman" panose="02020603050405020304" pitchFamily="18" charset="0"/>
                <a:ea typeface="Calibri" panose="020F0502020204030204" pitchFamily="34" charset="0"/>
              </a:rPr>
              <a:t> et al., 2016).</a:t>
            </a:r>
          </a:p>
          <a:p>
            <a:endParaRPr lang="en-US" dirty="0"/>
          </a:p>
        </p:txBody>
      </p:sp>
      <p:sp>
        <p:nvSpPr>
          <p:cNvPr id="4" name="Slide Number Placeholder 3"/>
          <p:cNvSpPr>
            <a:spLocks noGrp="1"/>
          </p:cNvSpPr>
          <p:nvPr>
            <p:ph type="sldNum" sz="quarter" idx="5"/>
          </p:nvPr>
        </p:nvSpPr>
        <p:spPr/>
        <p:txBody>
          <a:bodyPr/>
          <a:lstStyle/>
          <a:p>
            <a:fld id="{A5EFEDE4-2BF7-4A55-AEE7-A3B1BF16FB36}" type="slidenum">
              <a:rPr lang="en-US" smtClean="0"/>
              <a:t>10</a:t>
            </a:fld>
            <a:endParaRPr lang="en-US"/>
          </a:p>
        </p:txBody>
      </p:sp>
    </p:spTree>
    <p:extLst>
      <p:ext uri="{BB962C8B-B14F-4D97-AF65-F5344CB8AC3E}">
        <p14:creationId xmlns:p14="http://schemas.microsoft.com/office/powerpoint/2010/main" val="3818898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11/27/22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ve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audio" Target="../media/media10.m4a"/><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2.png"/><Relationship Id="rId2" Type="http://schemas.microsoft.com/office/2007/relationships/media" Target="../media/media10.m4a"/><Relationship Id="rId16" Type="http://schemas.openxmlformats.org/officeDocument/2006/relationships/image" Target="../media/image35.jpeg"/><Relationship Id="rId1" Type="http://schemas.openxmlformats.org/officeDocument/2006/relationships/tags" Target="../tags/tag9.xml"/><Relationship Id="rId6" Type="http://schemas.openxmlformats.org/officeDocument/2006/relationships/image" Target="../media/image25.jpeg"/><Relationship Id="rId11" Type="http://schemas.openxmlformats.org/officeDocument/2006/relationships/image" Target="../media/image30.svg"/><Relationship Id="rId5" Type="http://schemas.openxmlformats.org/officeDocument/2006/relationships/notesSlide" Target="../notesSlides/notesSlide9.xml"/><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slideLayout" Target="../slideLayouts/slideLayout7.xml"/><Relationship Id="rId9" Type="http://schemas.openxmlformats.org/officeDocument/2006/relationships/image" Target="../media/image28.svg"/><Relationship Id="rId1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2.png"/><Relationship Id="rId3" Type="http://schemas.openxmlformats.org/officeDocument/2006/relationships/audio" Target="../media/media11.m4a"/><Relationship Id="rId7" Type="http://schemas.openxmlformats.org/officeDocument/2006/relationships/image" Target="../media/image37.png"/><Relationship Id="rId12" Type="http://schemas.openxmlformats.org/officeDocument/2006/relationships/image" Target="../media/image42.svg"/><Relationship Id="rId2" Type="http://schemas.microsoft.com/office/2007/relationships/media" Target="../media/media11.m4a"/><Relationship Id="rId1" Type="http://schemas.openxmlformats.org/officeDocument/2006/relationships/tags" Target="../tags/tag10.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notesSlide" Target="../notesSlides/notesSlide10.xml"/><Relationship Id="rId10" Type="http://schemas.openxmlformats.org/officeDocument/2006/relationships/image" Target="../media/image40.svg"/><Relationship Id="rId4" Type="http://schemas.openxmlformats.org/officeDocument/2006/relationships/slideLayout" Target="../slideLayouts/slideLayout7.xml"/><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audio" Target="../media/media12.m4a"/><Relationship Id="rId7" Type="http://schemas.openxmlformats.org/officeDocument/2006/relationships/image" Target="../media/image37.png"/><Relationship Id="rId2" Type="http://schemas.microsoft.com/office/2007/relationships/media" Target="../media/media12.m4a"/><Relationship Id="rId1" Type="http://schemas.openxmlformats.org/officeDocument/2006/relationships/tags" Target="../tags/tag11.xml"/><Relationship Id="rId6" Type="http://schemas.openxmlformats.org/officeDocument/2006/relationships/image" Target="../media/image36.jpeg"/><Relationship Id="rId11" Type="http://schemas.openxmlformats.org/officeDocument/2006/relationships/image" Target="../media/image2.png"/><Relationship Id="rId5" Type="http://schemas.openxmlformats.org/officeDocument/2006/relationships/notesSlide" Target="../notesSlides/notesSlide11.xml"/><Relationship Id="rId10" Type="http://schemas.openxmlformats.org/officeDocument/2006/relationships/image" Target="../media/image40.svg"/><Relationship Id="rId4" Type="http://schemas.openxmlformats.org/officeDocument/2006/relationships/slideLayout" Target="../slideLayouts/slideLayout7.xml"/><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3.m4a"/><Relationship Id="rId7" Type="http://schemas.openxmlformats.org/officeDocument/2006/relationships/image" Target="../media/image44.jpeg"/><Relationship Id="rId2" Type="http://schemas.microsoft.com/office/2007/relationships/media" Target="../media/media13.m4a"/><Relationship Id="rId1" Type="http://schemas.openxmlformats.org/officeDocument/2006/relationships/tags" Target="../tags/tag12.xml"/><Relationship Id="rId6" Type="http://schemas.openxmlformats.org/officeDocument/2006/relationships/image" Target="../media/image43.jpe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2.png"/><Relationship Id="rId2" Type="http://schemas.microsoft.com/office/2007/relationships/media" Target="../media/media14.m4a"/><Relationship Id="rId1" Type="http://schemas.openxmlformats.org/officeDocument/2006/relationships/tags" Target="../tags/tag13.xml"/><Relationship Id="rId6" Type="http://schemas.openxmlformats.org/officeDocument/2006/relationships/image" Target="../media/image45.jpe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audio" Target="../media/media15.m4a"/><Relationship Id="rId7" Type="http://schemas.openxmlformats.org/officeDocument/2006/relationships/image" Target="../media/image47.jpeg"/><Relationship Id="rId2" Type="http://schemas.microsoft.com/office/2007/relationships/media" Target="../media/media15.m4a"/><Relationship Id="rId1" Type="http://schemas.openxmlformats.org/officeDocument/2006/relationships/tags" Target="../tags/tag14.xml"/><Relationship Id="rId6" Type="http://schemas.openxmlformats.org/officeDocument/2006/relationships/image" Target="../media/image46.jpeg"/><Relationship Id="rId5" Type="http://schemas.openxmlformats.org/officeDocument/2006/relationships/notesSlide" Target="../notesSlides/notesSlide14.xml"/><Relationship Id="rId10" Type="http://schemas.openxmlformats.org/officeDocument/2006/relationships/image" Target="../media/image2.png"/><Relationship Id="rId4" Type="http://schemas.openxmlformats.org/officeDocument/2006/relationships/slideLayout" Target="../slideLayouts/slideLayout7.xml"/><Relationship Id="rId9"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5.xml"/><Relationship Id="rId5" Type="http://schemas.openxmlformats.org/officeDocument/2006/relationships/image" Target="../media/image2.png"/><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image" Target="../media/image50.jpeg"/><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2.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3.m4a"/><Relationship Id="rId7" Type="http://schemas.openxmlformats.org/officeDocument/2006/relationships/image" Target="../media/image5.sv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4.png"/><Relationship Id="rId5" Type="http://schemas.openxmlformats.org/officeDocument/2006/relationships/notesSlide" Target="../notesSlides/notesSlide2.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4.m4a"/><Relationship Id="rId7" Type="http://schemas.openxmlformats.org/officeDocument/2006/relationships/image" Target="../media/image5.sv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7.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2.png"/><Relationship Id="rId3" Type="http://schemas.openxmlformats.org/officeDocument/2006/relationships/audio" Target="../media/media5.m4a"/><Relationship Id="rId7" Type="http://schemas.openxmlformats.org/officeDocument/2006/relationships/image" Target="../media/image9.jpeg"/><Relationship Id="rId12" Type="http://schemas.openxmlformats.org/officeDocument/2006/relationships/image" Target="../media/image14.sv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notesSlide" Target="../notesSlides/notesSlide4.xml"/><Relationship Id="rId10" Type="http://schemas.openxmlformats.org/officeDocument/2006/relationships/image" Target="../media/image12.jpeg"/><Relationship Id="rId4" Type="http://schemas.openxmlformats.org/officeDocument/2006/relationships/slideLayout" Target="../slideLayouts/slideLayout7.xml"/><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6.m4a"/><Relationship Id="rId7" Type="http://schemas.openxmlformats.org/officeDocument/2006/relationships/image" Target="../media/image16.svg"/><Relationship Id="rId12" Type="http://schemas.openxmlformats.org/officeDocument/2006/relationships/image" Target="../media/image2.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notesSlide" Target="../notesSlides/notesSlide5.xml"/><Relationship Id="rId10" Type="http://schemas.openxmlformats.org/officeDocument/2006/relationships/image" Target="../media/image19.png"/><Relationship Id="rId4" Type="http://schemas.openxmlformats.org/officeDocument/2006/relationships/slideLayout" Target="../slideLayouts/slideLayout7.xml"/><Relationship Id="rId9" Type="http://schemas.openxmlformats.org/officeDocument/2006/relationships/image" Target="../media/image18.sv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2.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21.jpe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8.m4a"/><Relationship Id="rId7" Type="http://schemas.openxmlformats.org/officeDocument/2006/relationships/image" Target="../media/image23.sv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notesSlide" Target="../notesSlides/notesSlide7.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2.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24.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a:stretch>
            <a:fillRect/>
          </a:stretch>
        </p:blipFill>
        <p:spPr>
          <a:xfrm>
            <a:off x="0" y="0"/>
            <a:ext cx="18288000" cy="10287000"/>
          </a:xfrm>
          <a:prstGeom prst="rect">
            <a:avLst/>
          </a:prstGeom>
        </p:spPr>
      </p:pic>
      <p:grpSp>
        <p:nvGrpSpPr>
          <p:cNvPr id="3" name="Group 3"/>
          <p:cNvGrpSpPr/>
          <p:nvPr/>
        </p:nvGrpSpPr>
        <p:grpSpPr>
          <a:xfrm>
            <a:off x="609600" y="2324100"/>
            <a:ext cx="18288000" cy="4869014"/>
            <a:chOff x="0" y="0"/>
            <a:chExt cx="7112611" cy="1012220"/>
          </a:xfrm>
        </p:grpSpPr>
        <p:sp>
          <p:nvSpPr>
            <p:cNvPr id="4" name="Freeform 4"/>
            <p:cNvSpPr/>
            <p:nvPr/>
          </p:nvSpPr>
          <p:spPr>
            <a:xfrm>
              <a:off x="0" y="0"/>
              <a:ext cx="7112611" cy="1012220"/>
            </a:xfrm>
            <a:custGeom>
              <a:avLst/>
              <a:gdLst/>
              <a:ahLst/>
              <a:cxnLst/>
              <a:rect l="l" t="t" r="r" b="b"/>
              <a:pathLst>
                <a:path w="7112611" h="1012220">
                  <a:moveTo>
                    <a:pt x="0" y="0"/>
                  </a:moveTo>
                  <a:lnTo>
                    <a:pt x="7112611" y="0"/>
                  </a:lnTo>
                  <a:lnTo>
                    <a:pt x="7112611" y="1012220"/>
                  </a:lnTo>
                  <a:lnTo>
                    <a:pt x="0" y="1012220"/>
                  </a:lnTo>
                  <a:close/>
                </a:path>
              </a:pathLst>
            </a:custGeom>
            <a:solidFill>
              <a:srgbClr val="1F4C63">
                <a:alpha val="58824"/>
              </a:srgbClr>
            </a:solidFill>
          </p:spPr>
          <p:txBody>
            <a:bodyPr/>
            <a:lstStyle/>
            <a:p>
              <a:endParaRPr lang="en-US" dirty="0"/>
            </a:p>
          </p:txBody>
        </p:sp>
      </p:grpSp>
      <p:sp>
        <p:nvSpPr>
          <p:cNvPr id="5" name="TextBox 5"/>
          <p:cNvSpPr txBox="1"/>
          <p:nvPr/>
        </p:nvSpPr>
        <p:spPr>
          <a:xfrm>
            <a:off x="1066800" y="2781300"/>
            <a:ext cx="15751369" cy="4214423"/>
          </a:xfrm>
          <a:prstGeom prst="rect">
            <a:avLst/>
          </a:prstGeom>
        </p:spPr>
        <p:txBody>
          <a:bodyPr lIns="0" tIns="0" rIns="0" bIns="0" rtlCol="0" anchor="t">
            <a:spAutoFit/>
          </a:bodyPr>
          <a:lstStyle/>
          <a:p>
            <a:pPr>
              <a:lnSpc>
                <a:spcPts val="8545"/>
              </a:lnSpc>
            </a:pPr>
            <a:r>
              <a:rPr lang="en-US" sz="8138" dirty="0">
                <a:solidFill>
                  <a:srgbClr val="FFFFFF"/>
                </a:solidFill>
                <a:latin typeface="Montserrat Extra-Bold"/>
              </a:rPr>
              <a:t>Cybersecurity</a:t>
            </a:r>
          </a:p>
          <a:p>
            <a:pPr>
              <a:lnSpc>
                <a:spcPts val="8545"/>
              </a:lnSpc>
            </a:pPr>
            <a:r>
              <a:rPr lang="en-US" sz="8138" dirty="0">
                <a:solidFill>
                  <a:srgbClr val="FFFFFF"/>
                </a:solidFill>
                <a:latin typeface="Montserrat Extra-Bold"/>
              </a:rPr>
              <a:t>Research Proposal</a:t>
            </a:r>
            <a:br>
              <a:rPr lang="en-US" sz="8138" dirty="0">
                <a:solidFill>
                  <a:srgbClr val="FFFFFF"/>
                </a:solidFill>
                <a:latin typeface="Montserrat Extra-Bold"/>
              </a:rPr>
            </a:br>
            <a:r>
              <a:rPr lang="en-US" sz="4000" i="1" dirty="0">
                <a:solidFill>
                  <a:srgbClr val="FFFFFF"/>
                </a:solidFill>
                <a:latin typeface="Montserrat Extra-Bold"/>
              </a:rPr>
              <a:t>Determine the different techniques to reduce cyberbullying and evaluate their effectiveness</a:t>
            </a:r>
          </a:p>
        </p:txBody>
      </p:sp>
      <p:pic>
        <p:nvPicPr>
          <p:cNvPr id="9" name="Audio 8">
            <a:hlinkClick r:id="" action="ppaction://media"/>
            <a:extLst>
              <a:ext uri="{FF2B5EF4-FFF2-40B4-BE49-F238E27FC236}">
                <a16:creationId xmlns:a16="http://schemas.microsoft.com/office/drawing/2014/main" id="{DCFD248C-B9E5-10BE-BBFB-5C60C48A3A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8064">
        <p:fade/>
      </p:transition>
    </mc:Choice>
    <mc:Fallback>
      <p:transition spd="med" advTm="80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2" presetClass="entr" presetSubtype="0" fill="hold" grpId="0" nodeType="afterEffect">
                                  <p:stCondLst>
                                    <p:cond delay="10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srcRect t="10801" b="10801"/>
          <a:stretch>
            <a:fillRect/>
          </a:stretch>
        </p:blipFill>
        <p:spPr>
          <a:xfrm>
            <a:off x="0" y="0"/>
            <a:ext cx="18288000" cy="10287000"/>
          </a:xfrm>
          <a:prstGeom prst="rect">
            <a:avLst/>
          </a:prstGeom>
        </p:spPr>
      </p:pic>
      <p:grpSp>
        <p:nvGrpSpPr>
          <p:cNvPr id="3" name="Group 3"/>
          <p:cNvGrpSpPr/>
          <p:nvPr/>
        </p:nvGrpSpPr>
        <p:grpSpPr>
          <a:xfrm>
            <a:off x="6756448" y="2828617"/>
            <a:ext cx="4329956" cy="5340466"/>
            <a:chOff x="0" y="0"/>
            <a:chExt cx="1741971" cy="2148506"/>
          </a:xfrm>
        </p:grpSpPr>
        <p:sp>
          <p:nvSpPr>
            <p:cNvPr id="4" name="Freeform 4"/>
            <p:cNvSpPr/>
            <p:nvPr/>
          </p:nvSpPr>
          <p:spPr>
            <a:xfrm>
              <a:off x="0" y="0"/>
              <a:ext cx="1741971" cy="2148506"/>
            </a:xfrm>
            <a:custGeom>
              <a:avLst/>
              <a:gdLst/>
              <a:ahLst/>
              <a:cxnLst/>
              <a:rect l="l" t="t" r="r" b="b"/>
              <a:pathLst>
                <a:path w="1741971" h="2148506">
                  <a:moveTo>
                    <a:pt x="1617510" y="2148506"/>
                  </a:moveTo>
                  <a:lnTo>
                    <a:pt x="124460" y="2148506"/>
                  </a:lnTo>
                  <a:cubicBezTo>
                    <a:pt x="55880" y="2148506"/>
                    <a:pt x="0" y="2092626"/>
                    <a:pt x="0" y="2024046"/>
                  </a:cubicBezTo>
                  <a:lnTo>
                    <a:pt x="0" y="124460"/>
                  </a:lnTo>
                  <a:cubicBezTo>
                    <a:pt x="0" y="55880"/>
                    <a:pt x="55880" y="0"/>
                    <a:pt x="124460" y="0"/>
                  </a:cubicBezTo>
                  <a:lnTo>
                    <a:pt x="1617511" y="0"/>
                  </a:lnTo>
                  <a:cubicBezTo>
                    <a:pt x="1686091" y="0"/>
                    <a:pt x="1741971" y="55880"/>
                    <a:pt x="1741971" y="124460"/>
                  </a:cubicBezTo>
                  <a:lnTo>
                    <a:pt x="1741971" y="2024046"/>
                  </a:lnTo>
                  <a:cubicBezTo>
                    <a:pt x="1741971" y="2092626"/>
                    <a:pt x="1686091" y="2148506"/>
                    <a:pt x="1617511" y="2148506"/>
                  </a:cubicBezTo>
                  <a:close/>
                </a:path>
              </a:pathLst>
            </a:custGeom>
            <a:solidFill>
              <a:srgbClr val="1F4C63"/>
            </a:solidFill>
          </p:spPr>
        </p:sp>
      </p:grpSp>
      <p:grpSp>
        <p:nvGrpSpPr>
          <p:cNvPr id="5" name="Group 5"/>
          <p:cNvGrpSpPr/>
          <p:nvPr/>
        </p:nvGrpSpPr>
        <p:grpSpPr>
          <a:xfrm>
            <a:off x="11648365" y="2828617"/>
            <a:ext cx="4329956" cy="5340466"/>
            <a:chOff x="0" y="0"/>
            <a:chExt cx="1741971" cy="2148506"/>
          </a:xfrm>
        </p:grpSpPr>
        <p:sp>
          <p:nvSpPr>
            <p:cNvPr id="6" name="Freeform 6"/>
            <p:cNvSpPr/>
            <p:nvPr/>
          </p:nvSpPr>
          <p:spPr>
            <a:xfrm>
              <a:off x="0" y="0"/>
              <a:ext cx="1741971" cy="2148506"/>
            </a:xfrm>
            <a:custGeom>
              <a:avLst/>
              <a:gdLst/>
              <a:ahLst/>
              <a:cxnLst/>
              <a:rect l="l" t="t" r="r" b="b"/>
              <a:pathLst>
                <a:path w="1741971" h="2148506">
                  <a:moveTo>
                    <a:pt x="1617510" y="2148506"/>
                  </a:moveTo>
                  <a:lnTo>
                    <a:pt x="124460" y="2148506"/>
                  </a:lnTo>
                  <a:cubicBezTo>
                    <a:pt x="55880" y="2148506"/>
                    <a:pt x="0" y="2092626"/>
                    <a:pt x="0" y="2024046"/>
                  </a:cubicBezTo>
                  <a:lnTo>
                    <a:pt x="0" y="124460"/>
                  </a:lnTo>
                  <a:cubicBezTo>
                    <a:pt x="0" y="55880"/>
                    <a:pt x="55880" y="0"/>
                    <a:pt x="124460" y="0"/>
                  </a:cubicBezTo>
                  <a:lnTo>
                    <a:pt x="1617511" y="0"/>
                  </a:lnTo>
                  <a:cubicBezTo>
                    <a:pt x="1686091" y="0"/>
                    <a:pt x="1741971" y="55880"/>
                    <a:pt x="1741971" y="124460"/>
                  </a:cubicBezTo>
                  <a:lnTo>
                    <a:pt x="1741971" y="2024046"/>
                  </a:lnTo>
                  <a:cubicBezTo>
                    <a:pt x="1741971" y="2092626"/>
                    <a:pt x="1686091" y="2148506"/>
                    <a:pt x="1617511" y="2148506"/>
                  </a:cubicBezTo>
                  <a:close/>
                </a:path>
              </a:pathLst>
            </a:custGeom>
            <a:solidFill>
              <a:srgbClr val="FFFFFF"/>
            </a:solidFill>
          </p:spPr>
        </p:sp>
      </p:grpSp>
      <p:grpSp>
        <p:nvGrpSpPr>
          <p:cNvPr id="7" name="Group 7"/>
          <p:cNvGrpSpPr/>
          <p:nvPr/>
        </p:nvGrpSpPr>
        <p:grpSpPr>
          <a:xfrm>
            <a:off x="1804526" y="2828617"/>
            <a:ext cx="4329956" cy="5340466"/>
            <a:chOff x="0" y="0"/>
            <a:chExt cx="1741971" cy="2148506"/>
          </a:xfrm>
        </p:grpSpPr>
        <p:sp>
          <p:nvSpPr>
            <p:cNvPr id="8" name="Freeform 8"/>
            <p:cNvSpPr/>
            <p:nvPr/>
          </p:nvSpPr>
          <p:spPr>
            <a:xfrm>
              <a:off x="0" y="0"/>
              <a:ext cx="1741971" cy="2148506"/>
            </a:xfrm>
            <a:custGeom>
              <a:avLst/>
              <a:gdLst/>
              <a:ahLst/>
              <a:cxnLst/>
              <a:rect l="l" t="t" r="r" b="b"/>
              <a:pathLst>
                <a:path w="1741971" h="2148506">
                  <a:moveTo>
                    <a:pt x="1617510" y="2148506"/>
                  </a:moveTo>
                  <a:lnTo>
                    <a:pt x="124460" y="2148506"/>
                  </a:lnTo>
                  <a:cubicBezTo>
                    <a:pt x="55880" y="2148506"/>
                    <a:pt x="0" y="2092626"/>
                    <a:pt x="0" y="2024046"/>
                  </a:cubicBezTo>
                  <a:lnTo>
                    <a:pt x="0" y="124460"/>
                  </a:lnTo>
                  <a:cubicBezTo>
                    <a:pt x="0" y="55880"/>
                    <a:pt x="55880" y="0"/>
                    <a:pt x="124460" y="0"/>
                  </a:cubicBezTo>
                  <a:lnTo>
                    <a:pt x="1617511" y="0"/>
                  </a:lnTo>
                  <a:cubicBezTo>
                    <a:pt x="1686091" y="0"/>
                    <a:pt x="1741971" y="55880"/>
                    <a:pt x="1741971" y="124460"/>
                  </a:cubicBezTo>
                  <a:lnTo>
                    <a:pt x="1741971" y="2024046"/>
                  </a:lnTo>
                  <a:cubicBezTo>
                    <a:pt x="1741971" y="2092626"/>
                    <a:pt x="1686091" y="2148506"/>
                    <a:pt x="1617511" y="2148506"/>
                  </a:cubicBezTo>
                  <a:close/>
                </a:path>
              </a:pathLst>
            </a:custGeom>
            <a:solidFill>
              <a:srgbClr val="FFFFFF"/>
            </a:solidFill>
          </p:spPr>
        </p:sp>
      </p:grpSp>
      <p:pic>
        <p:nvPicPr>
          <p:cNvPr id="9" name="Picture 9"/>
          <p:cNvPicPr>
            <a:picLocks noChangeAspect="1"/>
          </p:cNvPicPr>
          <p:nvPr/>
        </p:nvPicPr>
        <p:blipFill>
          <a:blip r:embed="rId7"/>
          <a:srcRect t="72910"/>
          <a:stretch>
            <a:fillRect/>
          </a:stretch>
        </p:blipFill>
        <p:spPr>
          <a:xfrm>
            <a:off x="2212956" y="6730122"/>
            <a:ext cx="3531001" cy="188912"/>
          </a:xfrm>
          <a:prstGeom prst="rect">
            <a:avLst/>
          </a:prstGeom>
        </p:spPr>
      </p:pic>
      <p:pic>
        <p:nvPicPr>
          <p:cNvPr id="10" name="Picture 10"/>
          <p:cNvPicPr>
            <a:picLocks noChangeAspect="1"/>
          </p:cNvPicPr>
          <p:nvPr/>
        </p:nvPicPr>
        <p:blipFill>
          <a:blip r:embed="rId7"/>
          <a:srcRect t="72910"/>
          <a:stretch>
            <a:fillRect/>
          </a:stretch>
        </p:blipFill>
        <p:spPr>
          <a:xfrm>
            <a:off x="12037459" y="6730122"/>
            <a:ext cx="3531001" cy="188912"/>
          </a:xfrm>
          <a:prstGeom prst="rect">
            <a:avLst/>
          </a:prstGeom>
        </p:spPr>
      </p:pic>
      <p:pic>
        <p:nvPicPr>
          <p:cNvPr id="11" name="Picture 11"/>
          <p:cNvPicPr>
            <a:picLocks noChangeAspect="1"/>
          </p:cNvPicPr>
          <p:nvPr/>
        </p:nvPicPr>
        <p:blipFill>
          <a:blip r:embed="rId7"/>
          <a:srcRect t="72910"/>
          <a:stretch>
            <a:fillRect/>
          </a:stretch>
        </p:blipFill>
        <p:spPr>
          <a:xfrm>
            <a:off x="7142775" y="6824578"/>
            <a:ext cx="3531001" cy="188912"/>
          </a:xfrm>
          <a:prstGeom prst="rect">
            <a:avLst/>
          </a:prstGeom>
        </p:spPr>
      </p:pic>
      <p:pic>
        <p:nvPicPr>
          <p:cNvPr id="12" name="Picture 12"/>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92297" y="9024799"/>
            <a:ext cx="467003" cy="467003"/>
          </a:xfrm>
          <a:prstGeom prst="rect">
            <a:avLst/>
          </a:prstGeom>
        </p:spPr>
      </p:pic>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165227" y="9024799"/>
            <a:ext cx="467003" cy="467003"/>
          </a:xfrm>
          <a:prstGeom prst="rect">
            <a:avLst/>
          </a:prstGeom>
        </p:spPr>
      </p:pic>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6968420" y="9157850"/>
            <a:ext cx="122046" cy="200900"/>
          </a:xfrm>
          <a:prstGeom prst="rect">
            <a:avLst/>
          </a:prstGeom>
        </p:spPr>
      </p:pic>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0800000">
            <a:off x="16337705" y="9157850"/>
            <a:ext cx="122046" cy="200900"/>
          </a:xfrm>
          <a:prstGeom prst="rect">
            <a:avLst/>
          </a:prstGeom>
        </p:spPr>
      </p:pic>
      <p:pic>
        <p:nvPicPr>
          <p:cNvPr id="16" name="Picture 16"/>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411891" y="2435983"/>
            <a:ext cx="1261849" cy="1261849"/>
          </a:xfrm>
          <a:prstGeom prst="rect">
            <a:avLst/>
          </a:prstGeom>
        </p:spPr>
      </p:pic>
      <p:pic>
        <p:nvPicPr>
          <p:cNvPr id="17" name="Picture 17"/>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6371265" y="2435983"/>
            <a:ext cx="1261849" cy="1261849"/>
          </a:xfrm>
          <a:prstGeom prst="rect">
            <a:avLst/>
          </a:prstGeom>
        </p:spPr>
      </p:pic>
      <p:grpSp>
        <p:nvGrpSpPr>
          <p:cNvPr id="18" name="Group 18"/>
          <p:cNvGrpSpPr/>
          <p:nvPr/>
        </p:nvGrpSpPr>
        <p:grpSpPr>
          <a:xfrm>
            <a:off x="1546584" y="2570675"/>
            <a:ext cx="992464" cy="992464"/>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F4C63"/>
            </a:solidFill>
          </p:spPr>
        </p:sp>
      </p:grpSp>
      <p:pic>
        <p:nvPicPr>
          <p:cNvPr id="20" name="Picture 20"/>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1330638" y="2435983"/>
            <a:ext cx="1261849" cy="1261849"/>
          </a:xfrm>
          <a:prstGeom prst="rect">
            <a:avLst/>
          </a:prstGeom>
        </p:spPr>
      </p:pic>
      <p:grpSp>
        <p:nvGrpSpPr>
          <p:cNvPr id="21" name="Group 21"/>
          <p:cNvGrpSpPr/>
          <p:nvPr/>
        </p:nvGrpSpPr>
        <p:grpSpPr>
          <a:xfrm>
            <a:off x="11457880" y="2570675"/>
            <a:ext cx="992464" cy="992464"/>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F4C63"/>
            </a:solidFill>
          </p:spPr>
        </p:sp>
      </p:grpSp>
      <p:grpSp>
        <p:nvGrpSpPr>
          <p:cNvPr id="23" name="Group 23"/>
          <p:cNvGrpSpPr/>
          <p:nvPr/>
        </p:nvGrpSpPr>
        <p:grpSpPr>
          <a:xfrm>
            <a:off x="6505957" y="2570675"/>
            <a:ext cx="992464" cy="992464"/>
            <a:chOff x="0" y="0"/>
            <a:chExt cx="6350000" cy="6350000"/>
          </a:xfrm>
        </p:grpSpPr>
        <p:sp>
          <p:nvSpPr>
            <p:cNvPr id="24" name="Freeform 2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id="25" name="Picture 25"/>
          <p:cNvPicPr>
            <a:picLocks noChangeAspect="1"/>
          </p:cNvPicPr>
          <p:nvPr/>
        </p:nvPicPr>
        <p:blipFill>
          <a:blip r:embed="rId14"/>
          <a:srcRect/>
          <a:stretch>
            <a:fillRect/>
          </a:stretch>
        </p:blipFill>
        <p:spPr>
          <a:xfrm>
            <a:off x="2050167" y="4246704"/>
            <a:ext cx="3856578" cy="1793592"/>
          </a:xfrm>
          <a:prstGeom prst="rect">
            <a:avLst/>
          </a:prstGeom>
        </p:spPr>
      </p:pic>
      <p:pic>
        <p:nvPicPr>
          <p:cNvPr id="26" name="Picture 26"/>
          <p:cNvPicPr>
            <a:picLocks noChangeAspect="1"/>
          </p:cNvPicPr>
          <p:nvPr/>
        </p:nvPicPr>
        <p:blipFill>
          <a:blip r:embed="rId15"/>
          <a:srcRect/>
          <a:stretch>
            <a:fillRect/>
          </a:stretch>
        </p:blipFill>
        <p:spPr>
          <a:xfrm>
            <a:off x="7130417" y="4503294"/>
            <a:ext cx="3827759" cy="1280412"/>
          </a:xfrm>
          <a:prstGeom prst="rect">
            <a:avLst/>
          </a:prstGeom>
        </p:spPr>
      </p:pic>
      <p:pic>
        <p:nvPicPr>
          <p:cNvPr id="27" name="Picture 27"/>
          <p:cNvPicPr>
            <a:picLocks noChangeAspect="1"/>
          </p:cNvPicPr>
          <p:nvPr/>
        </p:nvPicPr>
        <p:blipFill>
          <a:blip r:embed="rId16"/>
          <a:srcRect/>
          <a:stretch>
            <a:fillRect/>
          </a:stretch>
        </p:blipFill>
        <p:spPr>
          <a:xfrm>
            <a:off x="12205708" y="3864427"/>
            <a:ext cx="3194502" cy="2558147"/>
          </a:xfrm>
          <a:prstGeom prst="rect">
            <a:avLst/>
          </a:prstGeom>
        </p:spPr>
      </p:pic>
      <p:sp>
        <p:nvSpPr>
          <p:cNvPr id="28" name="TextBox 28"/>
          <p:cNvSpPr txBox="1"/>
          <p:nvPr/>
        </p:nvSpPr>
        <p:spPr>
          <a:xfrm>
            <a:off x="7223354" y="7096196"/>
            <a:ext cx="3396144" cy="777677"/>
          </a:xfrm>
          <a:prstGeom prst="rect">
            <a:avLst/>
          </a:prstGeom>
        </p:spPr>
        <p:txBody>
          <a:bodyPr lIns="0" tIns="0" rIns="0" bIns="0" rtlCol="0" anchor="t">
            <a:spAutoFit/>
          </a:bodyPr>
          <a:lstStyle/>
          <a:p>
            <a:pPr algn="ctr">
              <a:lnSpc>
                <a:spcPts val="3100"/>
              </a:lnSpc>
            </a:pPr>
            <a:r>
              <a:rPr lang="en-US" sz="2500">
                <a:solidFill>
                  <a:srgbClr val="FFFFFF"/>
                </a:solidFill>
                <a:latin typeface="Montserrat Extra-Bold"/>
              </a:rPr>
              <a:t>PARENTAL CONTROLS</a:t>
            </a:r>
          </a:p>
        </p:txBody>
      </p:sp>
      <p:sp>
        <p:nvSpPr>
          <p:cNvPr id="29" name="TextBox 29"/>
          <p:cNvSpPr txBox="1"/>
          <p:nvPr/>
        </p:nvSpPr>
        <p:spPr>
          <a:xfrm>
            <a:off x="12115271" y="7028405"/>
            <a:ext cx="3396144" cy="777677"/>
          </a:xfrm>
          <a:prstGeom prst="rect">
            <a:avLst/>
          </a:prstGeom>
        </p:spPr>
        <p:txBody>
          <a:bodyPr lIns="0" tIns="0" rIns="0" bIns="0" rtlCol="0" anchor="t">
            <a:spAutoFit/>
          </a:bodyPr>
          <a:lstStyle/>
          <a:p>
            <a:pPr algn="ctr">
              <a:lnSpc>
                <a:spcPts val="3100"/>
              </a:lnSpc>
            </a:pPr>
            <a:r>
              <a:rPr lang="en-US" sz="2500">
                <a:solidFill>
                  <a:srgbClr val="001446"/>
                </a:solidFill>
                <a:latin typeface="Montserrat Extra-Bold"/>
              </a:rPr>
              <a:t>THE BADGE SYSTEM</a:t>
            </a:r>
          </a:p>
        </p:txBody>
      </p:sp>
      <p:sp>
        <p:nvSpPr>
          <p:cNvPr id="30" name="TextBox 30"/>
          <p:cNvSpPr txBox="1"/>
          <p:nvPr/>
        </p:nvSpPr>
        <p:spPr>
          <a:xfrm>
            <a:off x="2212956" y="7028405"/>
            <a:ext cx="3396144" cy="387251"/>
          </a:xfrm>
          <a:prstGeom prst="rect">
            <a:avLst/>
          </a:prstGeom>
        </p:spPr>
        <p:txBody>
          <a:bodyPr lIns="0" tIns="0" rIns="0" bIns="0" rtlCol="0" anchor="t">
            <a:spAutoFit/>
          </a:bodyPr>
          <a:lstStyle/>
          <a:p>
            <a:pPr algn="ctr">
              <a:lnSpc>
                <a:spcPts val="3100"/>
              </a:lnSpc>
            </a:pPr>
            <a:r>
              <a:rPr lang="en-US" sz="2500">
                <a:solidFill>
                  <a:srgbClr val="001446"/>
                </a:solidFill>
                <a:latin typeface="Montserrat Extra-Bold"/>
              </a:rPr>
              <a:t>NET NANNY</a:t>
            </a:r>
          </a:p>
        </p:txBody>
      </p:sp>
      <p:sp>
        <p:nvSpPr>
          <p:cNvPr id="31" name="TextBox 31"/>
          <p:cNvSpPr txBox="1"/>
          <p:nvPr/>
        </p:nvSpPr>
        <p:spPr>
          <a:xfrm>
            <a:off x="1676767" y="2819092"/>
            <a:ext cx="732097" cy="507045"/>
          </a:xfrm>
          <a:prstGeom prst="rect">
            <a:avLst/>
          </a:prstGeom>
        </p:spPr>
        <p:txBody>
          <a:bodyPr lIns="0" tIns="0" rIns="0" bIns="0" rtlCol="0" anchor="t">
            <a:spAutoFit/>
          </a:bodyPr>
          <a:lstStyle/>
          <a:p>
            <a:pPr algn="ctr">
              <a:lnSpc>
                <a:spcPts val="4091"/>
              </a:lnSpc>
            </a:pPr>
            <a:r>
              <a:rPr lang="en-US" sz="3299">
                <a:solidFill>
                  <a:srgbClr val="000000"/>
                </a:solidFill>
                <a:latin typeface="Montserrat Extra-Bold"/>
              </a:rPr>
              <a:t>01</a:t>
            </a:r>
          </a:p>
        </p:txBody>
      </p:sp>
      <p:sp>
        <p:nvSpPr>
          <p:cNvPr id="32" name="TextBox 32"/>
          <p:cNvSpPr txBox="1"/>
          <p:nvPr/>
        </p:nvSpPr>
        <p:spPr>
          <a:xfrm>
            <a:off x="6636141" y="2819092"/>
            <a:ext cx="732097" cy="507045"/>
          </a:xfrm>
          <a:prstGeom prst="rect">
            <a:avLst/>
          </a:prstGeom>
        </p:spPr>
        <p:txBody>
          <a:bodyPr lIns="0" tIns="0" rIns="0" bIns="0" rtlCol="0" anchor="t">
            <a:spAutoFit/>
          </a:bodyPr>
          <a:lstStyle/>
          <a:p>
            <a:pPr algn="ctr">
              <a:lnSpc>
                <a:spcPts val="4091"/>
              </a:lnSpc>
            </a:pPr>
            <a:r>
              <a:rPr lang="en-US" sz="3299">
                <a:solidFill>
                  <a:srgbClr val="000000"/>
                </a:solidFill>
                <a:latin typeface="Montserrat Extra-Bold"/>
              </a:rPr>
              <a:t>02</a:t>
            </a:r>
          </a:p>
        </p:txBody>
      </p:sp>
      <p:sp>
        <p:nvSpPr>
          <p:cNvPr id="33" name="TextBox 33"/>
          <p:cNvSpPr txBox="1"/>
          <p:nvPr/>
        </p:nvSpPr>
        <p:spPr>
          <a:xfrm>
            <a:off x="11588063" y="2819092"/>
            <a:ext cx="732097" cy="507045"/>
          </a:xfrm>
          <a:prstGeom prst="rect">
            <a:avLst/>
          </a:prstGeom>
        </p:spPr>
        <p:txBody>
          <a:bodyPr lIns="0" tIns="0" rIns="0" bIns="0" rtlCol="0" anchor="t">
            <a:spAutoFit/>
          </a:bodyPr>
          <a:lstStyle/>
          <a:p>
            <a:pPr algn="ctr">
              <a:lnSpc>
                <a:spcPts val="4091"/>
              </a:lnSpc>
            </a:pPr>
            <a:r>
              <a:rPr lang="en-US" sz="3299">
                <a:solidFill>
                  <a:srgbClr val="000000"/>
                </a:solidFill>
                <a:latin typeface="Montserrat Extra-Bold"/>
              </a:rPr>
              <a:t>03</a:t>
            </a:r>
          </a:p>
        </p:txBody>
      </p:sp>
      <p:sp>
        <p:nvSpPr>
          <p:cNvPr id="34" name="TextBox 34"/>
          <p:cNvSpPr txBox="1"/>
          <p:nvPr/>
        </p:nvSpPr>
        <p:spPr>
          <a:xfrm>
            <a:off x="3383479" y="1028392"/>
            <a:ext cx="4249635" cy="1028667"/>
          </a:xfrm>
          <a:prstGeom prst="rect">
            <a:avLst/>
          </a:prstGeom>
        </p:spPr>
        <p:txBody>
          <a:bodyPr lIns="0" tIns="0" rIns="0" bIns="0" rtlCol="0" anchor="t">
            <a:spAutoFit/>
          </a:bodyPr>
          <a:lstStyle/>
          <a:p>
            <a:pPr algn="r">
              <a:lnSpc>
                <a:spcPts val="8400"/>
              </a:lnSpc>
            </a:pPr>
            <a:r>
              <a:rPr lang="en-US" sz="6000">
                <a:solidFill>
                  <a:srgbClr val="FFFFFF"/>
                </a:solidFill>
                <a:latin typeface="Montserrat Extra-Bold"/>
              </a:rPr>
              <a:t>EXISTING </a:t>
            </a:r>
          </a:p>
        </p:txBody>
      </p:sp>
      <p:sp>
        <p:nvSpPr>
          <p:cNvPr id="35" name="TextBox 35"/>
          <p:cNvSpPr txBox="1"/>
          <p:nvPr/>
        </p:nvSpPr>
        <p:spPr>
          <a:xfrm>
            <a:off x="7743631" y="1028392"/>
            <a:ext cx="6614966" cy="1028667"/>
          </a:xfrm>
          <a:prstGeom prst="rect">
            <a:avLst/>
          </a:prstGeom>
        </p:spPr>
        <p:txBody>
          <a:bodyPr lIns="0" tIns="0" rIns="0" bIns="0" rtlCol="0" anchor="t">
            <a:spAutoFit/>
          </a:bodyPr>
          <a:lstStyle/>
          <a:p>
            <a:pPr algn="just">
              <a:lnSpc>
                <a:spcPts val="8400"/>
              </a:lnSpc>
            </a:pPr>
            <a:r>
              <a:rPr lang="en-US" sz="6000" dirty="0">
                <a:solidFill>
                  <a:srgbClr val="FFFFFF"/>
                </a:solidFill>
                <a:latin typeface="Montserrat Extra-Bold"/>
              </a:rPr>
              <a:t>STRATEGIES</a:t>
            </a:r>
          </a:p>
        </p:txBody>
      </p:sp>
      <p:pic>
        <p:nvPicPr>
          <p:cNvPr id="39" name="Audio 38">
            <a:hlinkClick r:id="" action="ppaction://media"/>
            <a:extLst>
              <a:ext uri="{FF2B5EF4-FFF2-40B4-BE49-F238E27FC236}">
                <a16:creationId xmlns:a16="http://schemas.microsoft.com/office/drawing/2014/main" id="{E0F20683-2A7D-C684-C0F4-33B339EB44C9}"/>
              </a:ext>
            </a:extLst>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17322800" y="9321800"/>
            <a:ext cx="812800" cy="812800"/>
          </a:xfrm>
          <a:prstGeom prst="rect">
            <a:avLst/>
          </a:prstGeom>
        </p:spPr>
      </p:pic>
      <p:sp>
        <p:nvSpPr>
          <p:cNvPr id="40" name="TextBox 39">
            <a:extLst>
              <a:ext uri="{FF2B5EF4-FFF2-40B4-BE49-F238E27FC236}">
                <a16:creationId xmlns:a16="http://schemas.microsoft.com/office/drawing/2014/main" id="{57D77B69-43EA-D924-6DC7-772282774129}"/>
              </a:ext>
            </a:extLst>
          </p:cNvPr>
          <p:cNvSpPr txBox="1"/>
          <p:nvPr/>
        </p:nvSpPr>
        <p:spPr>
          <a:xfrm>
            <a:off x="2595070" y="8692720"/>
            <a:ext cx="2748868" cy="461665"/>
          </a:xfrm>
          <a:prstGeom prst="rect">
            <a:avLst/>
          </a:prstGeom>
          <a:noFill/>
        </p:spPr>
        <p:txBody>
          <a:bodyPr wrap="square" rtlCol="0">
            <a:spAutoFit/>
          </a:bodyPr>
          <a:lstStyle/>
          <a:p>
            <a:r>
              <a:rPr lang="en-US" sz="2400" dirty="0">
                <a:solidFill>
                  <a:schemeClr val="bg1"/>
                </a:solidFill>
                <a:latin typeface="Montserrat Extra-Bold Bold" panose="020B0604020202020204" charset="0"/>
              </a:rPr>
              <a:t>(Field, 2018)</a:t>
            </a:r>
            <a:endParaRPr lang="en-US" sz="2400" dirty="0">
              <a:solidFill>
                <a:schemeClr val="bg1"/>
              </a:solidFill>
            </a:endParaRPr>
          </a:p>
        </p:txBody>
      </p:sp>
      <p:sp>
        <p:nvSpPr>
          <p:cNvPr id="41" name="TextBox 40">
            <a:extLst>
              <a:ext uri="{FF2B5EF4-FFF2-40B4-BE49-F238E27FC236}">
                <a16:creationId xmlns:a16="http://schemas.microsoft.com/office/drawing/2014/main" id="{B4185C91-922B-2F77-610A-74F688A2413F}"/>
              </a:ext>
            </a:extLst>
          </p:cNvPr>
          <p:cNvSpPr txBox="1"/>
          <p:nvPr/>
        </p:nvSpPr>
        <p:spPr>
          <a:xfrm>
            <a:off x="7368238" y="8743712"/>
            <a:ext cx="2933011" cy="461665"/>
          </a:xfrm>
          <a:prstGeom prst="rect">
            <a:avLst/>
          </a:prstGeom>
          <a:noFill/>
        </p:spPr>
        <p:txBody>
          <a:bodyPr wrap="square" rtlCol="0">
            <a:spAutoFit/>
          </a:bodyPr>
          <a:lstStyle/>
          <a:p>
            <a:r>
              <a:rPr lang="en-US" sz="2400" dirty="0">
                <a:solidFill>
                  <a:schemeClr val="bg1"/>
                </a:solidFill>
                <a:latin typeface="Montserrat Extra-Bold Bold" panose="020B0604020202020204" charset="0"/>
              </a:rPr>
              <a:t>(Zhu et al., 2021)</a:t>
            </a:r>
            <a:endParaRPr lang="en-US" sz="2400" dirty="0">
              <a:solidFill>
                <a:schemeClr val="bg1"/>
              </a:solidFill>
            </a:endParaRPr>
          </a:p>
        </p:txBody>
      </p:sp>
      <p:sp>
        <p:nvSpPr>
          <p:cNvPr id="42" name="TextBox 41">
            <a:extLst>
              <a:ext uri="{FF2B5EF4-FFF2-40B4-BE49-F238E27FC236}">
                <a16:creationId xmlns:a16="http://schemas.microsoft.com/office/drawing/2014/main" id="{911A841C-4B94-E253-28FD-09E8E6914711}"/>
              </a:ext>
            </a:extLst>
          </p:cNvPr>
          <p:cNvSpPr txBox="1"/>
          <p:nvPr/>
        </p:nvSpPr>
        <p:spPr>
          <a:xfrm>
            <a:off x="12115271" y="8653105"/>
            <a:ext cx="3453189" cy="461665"/>
          </a:xfrm>
          <a:prstGeom prst="rect">
            <a:avLst/>
          </a:prstGeom>
          <a:noFill/>
        </p:spPr>
        <p:txBody>
          <a:bodyPr wrap="square" rtlCol="0">
            <a:spAutoFit/>
          </a:bodyPr>
          <a:lstStyle/>
          <a:p>
            <a:r>
              <a:rPr lang="en-US" sz="2400" dirty="0">
                <a:solidFill>
                  <a:schemeClr val="bg1"/>
                </a:solidFill>
                <a:latin typeface="Montserrat Extra-Bold Bold" panose="020B0604020202020204" charset="0"/>
              </a:rPr>
              <a:t>(</a:t>
            </a:r>
            <a:r>
              <a:rPr lang="en-US" sz="2400" dirty="0" err="1">
                <a:solidFill>
                  <a:schemeClr val="bg1"/>
                </a:solidFill>
                <a:latin typeface="Montserrat Extra-Bold Bold" panose="020B0604020202020204" charset="0"/>
              </a:rPr>
              <a:t>Vivolo</a:t>
            </a:r>
            <a:r>
              <a:rPr lang="en-US" sz="2400" dirty="0">
                <a:solidFill>
                  <a:schemeClr val="bg1"/>
                </a:solidFill>
                <a:latin typeface="Montserrat Extra-Bold Bold" panose="020B0604020202020204" charset="0"/>
              </a:rPr>
              <a:t> et al., 2021)</a:t>
            </a:r>
            <a:endParaRPr lang="en-US" sz="2400" dirty="0">
              <a:solidFill>
                <a:schemeClr val="bg1"/>
              </a:solidFill>
            </a:endParaRPr>
          </a:p>
        </p:txBody>
      </p:sp>
    </p:spTree>
    <p:custDataLst>
      <p:tags r:id="rId1"/>
    </p:custDataLst>
  </p:cSld>
  <p:clrMapOvr>
    <a:masterClrMapping/>
  </p:clrMapOvr>
  <p:transition spd="slow" advTm="90368">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1000"/>
                                        <p:tgtEl>
                                          <p:spTgt spid="14"/>
                                        </p:tgtEl>
                                      </p:cBhvr>
                                    </p:animEffect>
                                    <p:anim calcmode="lin" valueType="num">
                                      <p:cBhvr>
                                        <p:cTn id="55" dur="1000" fill="hold"/>
                                        <p:tgtEl>
                                          <p:spTgt spid="14"/>
                                        </p:tgtEl>
                                        <p:attrNameLst>
                                          <p:attrName>ppt_x</p:attrName>
                                        </p:attrNameLst>
                                      </p:cBhvr>
                                      <p:tavLst>
                                        <p:tav tm="0">
                                          <p:val>
                                            <p:strVal val="#ppt_x"/>
                                          </p:val>
                                        </p:tav>
                                        <p:tav tm="100000">
                                          <p:val>
                                            <p:strVal val="#ppt_x"/>
                                          </p:val>
                                        </p:tav>
                                      </p:tavLst>
                                    </p:anim>
                                    <p:anim calcmode="lin" valueType="num">
                                      <p:cBhvr>
                                        <p:cTn id="56" dur="10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anim calcmode="lin" valueType="num">
                                      <p:cBhvr>
                                        <p:cTn id="65" dur="1000" fill="hold"/>
                                        <p:tgtEl>
                                          <p:spTgt spid="16"/>
                                        </p:tgtEl>
                                        <p:attrNameLst>
                                          <p:attrName>ppt_x</p:attrName>
                                        </p:attrNameLst>
                                      </p:cBhvr>
                                      <p:tavLst>
                                        <p:tav tm="0">
                                          <p:val>
                                            <p:strVal val="#ppt_x"/>
                                          </p:val>
                                        </p:tav>
                                        <p:tav tm="100000">
                                          <p:val>
                                            <p:strVal val="#ppt_x"/>
                                          </p:val>
                                        </p:tav>
                                      </p:tavLst>
                                    </p:anim>
                                    <p:anim calcmode="lin" valueType="num">
                                      <p:cBhvr>
                                        <p:cTn id="66" dur="1000" fill="hold"/>
                                        <p:tgtEl>
                                          <p:spTgt spid="16"/>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1000"/>
                                        <p:tgtEl>
                                          <p:spTgt spid="17"/>
                                        </p:tgtEl>
                                      </p:cBhvr>
                                    </p:animEffect>
                                    <p:anim calcmode="lin" valueType="num">
                                      <p:cBhvr>
                                        <p:cTn id="70" dur="1000" fill="hold"/>
                                        <p:tgtEl>
                                          <p:spTgt spid="17"/>
                                        </p:tgtEl>
                                        <p:attrNameLst>
                                          <p:attrName>ppt_x</p:attrName>
                                        </p:attrNameLst>
                                      </p:cBhvr>
                                      <p:tavLst>
                                        <p:tav tm="0">
                                          <p:val>
                                            <p:strVal val="#ppt_x"/>
                                          </p:val>
                                        </p:tav>
                                        <p:tav tm="100000">
                                          <p:val>
                                            <p:strVal val="#ppt_x"/>
                                          </p:val>
                                        </p:tav>
                                      </p:tavLst>
                                    </p:anim>
                                    <p:anim calcmode="lin" valueType="num">
                                      <p:cBhvr>
                                        <p:cTn id="71" dur="1000" fill="hold"/>
                                        <p:tgtEl>
                                          <p:spTgt spid="17"/>
                                        </p:tgtEl>
                                        <p:attrNameLst>
                                          <p:attrName>ppt_y</p:attrName>
                                        </p:attrNameLst>
                                      </p:cBhvr>
                                      <p:tavLst>
                                        <p:tav tm="0">
                                          <p:val>
                                            <p:strVal val="#ppt_y+.1"/>
                                          </p:val>
                                        </p:tav>
                                        <p:tav tm="100000">
                                          <p:val>
                                            <p:strVal val="#ppt_y"/>
                                          </p:val>
                                        </p:tav>
                                      </p:tavLst>
                                    </p:anim>
                                  </p:childTnLst>
                                </p:cTn>
                              </p:par>
                              <p:par>
                                <p:cTn id="72" presetID="42" presetClass="entr" presetSubtype="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1000"/>
                                        <p:tgtEl>
                                          <p:spTgt spid="18"/>
                                        </p:tgtEl>
                                      </p:cBhvr>
                                    </p:animEffect>
                                    <p:anim calcmode="lin" valueType="num">
                                      <p:cBhvr>
                                        <p:cTn id="75" dur="1000" fill="hold"/>
                                        <p:tgtEl>
                                          <p:spTgt spid="18"/>
                                        </p:tgtEl>
                                        <p:attrNameLst>
                                          <p:attrName>ppt_x</p:attrName>
                                        </p:attrNameLst>
                                      </p:cBhvr>
                                      <p:tavLst>
                                        <p:tav tm="0">
                                          <p:val>
                                            <p:strVal val="#ppt_x"/>
                                          </p:val>
                                        </p:tav>
                                        <p:tav tm="100000">
                                          <p:val>
                                            <p:strVal val="#ppt_x"/>
                                          </p:val>
                                        </p:tav>
                                      </p:tavLst>
                                    </p:anim>
                                    <p:anim calcmode="lin" valueType="num">
                                      <p:cBhvr>
                                        <p:cTn id="76" dur="1000" fill="hold"/>
                                        <p:tgtEl>
                                          <p:spTgt spid="18"/>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1000"/>
                                        <p:tgtEl>
                                          <p:spTgt spid="20"/>
                                        </p:tgtEl>
                                      </p:cBhvr>
                                    </p:animEffect>
                                    <p:anim calcmode="lin" valueType="num">
                                      <p:cBhvr>
                                        <p:cTn id="80" dur="1000" fill="hold"/>
                                        <p:tgtEl>
                                          <p:spTgt spid="20"/>
                                        </p:tgtEl>
                                        <p:attrNameLst>
                                          <p:attrName>ppt_x</p:attrName>
                                        </p:attrNameLst>
                                      </p:cBhvr>
                                      <p:tavLst>
                                        <p:tav tm="0">
                                          <p:val>
                                            <p:strVal val="#ppt_x"/>
                                          </p:val>
                                        </p:tav>
                                        <p:tav tm="100000">
                                          <p:val>
                                            <p:strVal val="#ppt_x"/>
                                          </p:val>
                                        </p:tav>
                                      </p:tavLst>
                                    </p:anim>
                                    <p:anim calcmode="lin" valueType="num">
                                      <p:cBhvr>
                                        <p:cTn id="81" dur="1000" fill="hold"/>
                                        <p:tgtEl>
                                          <p:spTgt spid="20"/>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21"/>
                                        </p:tgtEl>
                                        <p:attrNameLst>
                                          <p:attrName>style.visibility</p:attrName>
                                        </p:attrNameLst>
                                      </p:cBhvr>
                                      <p:to>
                                        <p:strVal val="visible"/>
                                      </p:to>
                                    </p:set>
                                    <p:animEffect transition="in" filter="fade">
                                      <p:cBhvr>
                                        <p:cTn id="84" dur="1000"/>
                                        <p:tgtEl>
                                          <p:spTgt spid="21"/>
                                        </p:tgtEl>
                                      </p:cBhvr>
                                    </p:animEffect>
                                    <p:anim calcmode="lin" valueType="num">
                                      <p:cBhvr>
                                        <p:cTn id="85" dur="1000" fill="hold"/>
                                        <p:tgtEl>
                                          <p:spTgt spid="21"/>
                                        </p:tgtEl>
                                        <p:attrNameLst>
                                          <p:attrName>ppt_x</p:attrName>
                                        </p:attrNameLst>
                                      </p:cBhvr>
                                      <p:tavLst>
                                        <p:tav tm="0">
                                          <p:val>
                                            <p:strVal val="#ppt_x"/>
                                          </p:val>
                                        </p:tav>
                                        <p:tav tm="100000">
                                          <p:val>
                                            <p:strVal val="#ppt_x"/>
                                          </p:val>
                                        </p:tav>
                                      </p:tavLst>
                                    </p:anim>
                                    <p:anim calcmode="lin" valueType="num">
                                      <p:cBhvr>
                                        <p:cTn id="86" dur="1000" fill="hold"/>
                                        <p:tgtEl>
                                          <p:spTgt spid="21"/>
                                        </p:tgtEl>
                                        <p:attrNameLst>
                                          <p:attrName>ppt_y</p:attrName>
                                        </p:attrNameLst>
                                      </p:cBhvr>
                                      <p:tavLst>
                                        <p:tav tm="0">
                                          <p:val>
                                            <p:strVal val="#ppt_y+.1"/>
                                          </p:val>
                                        </p:tav>
                                        <p:tav tm="100000">
                                          <p:val>
                                            <p:strVal val="#ppt_y"/>
                                          </p:val>
                                        </p:tav>
                                      </p:tavLst>
                                    </p:anim>
                                  </p:childTnLst>
                                </p:cTn>
                              </p:par>
                              <p:par>
                                <p:cTn id="87" presetID="42" presetClass="entr" presetSubtype="0" fill="hold"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1000"/>
                                        <p:tgtEl>
                                          <p:spTgt spid="23"/>
                                        </p:tgtEl>
                                      </p:cBhvr>
                                    </p:animEffect>
                                    <p:anim calcmode="lin" valueType="num">
                                      <p:cBhvr>
                                        <p:cTn id="90" dur="1000" fill="hold"/>
                                        <p:tgtEl>
                                          <p:spTgt spid="23"/>
                                        </p:tgtEl>
                                        <p:attrNameLst>
                                          <p:attrName>ppt_x</p:attrName>
                                        </p:attrNameLst>
                                      </p:cBhvr>
                                      <p:tavLst>
                                        <p:tav tm="0">
                                          <p:val>
                                            <p:strVal val="#ppt_x"/>
                                          </p:val>
                                        </p:tav>
                                        <p:tav tm="100000">
                                          <p:val>
                                            <p:strVal val="#ppt_x"/>
                                          </p:val>
                                        </p:tav>
                                      </p:tavLst>
                                    </p:anim>
                                    <p:anim calcmode="lin" valueType="num">
                                      <p:cBhvr>
                                        <p:cTn id="91" dur="1000" fill="hold"/>
                                        <p:tgtEl>
                                          <p:spTgt spid="23"/>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1000"/>
                                        <p:tgtEl>
                                          <p:spTgt spid="25"/>
                                        </p:tgtEl>
                                      </p:cBhvr>
                                    </p:animEffect>
                                    <p:anim calcmode="lin" valueType="num">
                                      <p:cBhvr>
                                        <p:cTn id="95" dur="1000" fill="hold"/>
                                        <p:tgtEl>
                                          <p:spTgt spid="25"/>
                                        </p:tgtEl>
                                        <p:attrNameLst>
                                          <p:attrName>ppt_x</p:attrName>
                                        </p:attrNameLst>
                                      </p:cBhvr>
                                      <p:tavLst>
                                        <p:tav tm="0">
                                          <p:val>
                                            <p:strVal val="#ppt_x"/>
                                          </p:val>
                                        </p:tav>
                                        <p:tav tm="100000">
                                          <p:val>
                                            <p:strVal val="#ppt_x"/>
                                          </p:val>
                                        </p:tav>
                                      </p:tavLst>
                                    </p:anim>
                                    <p:anim calcmode="lin" valueType="num">
                                      <p:cBhvr>
                                        <p:cTn id="96" dur="1000" fill="hold"/>
                                        <p:tgtEl>
                                          <p:spTgt spid="25"/>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1000"/>
                                        <p:tgtEl>
                                          <p:spTgt spid="26"/>
                                        </p:tgtEl>
                                      </p:cBhvr>
                                    </p:animEffect>
                                    <p:anim calcmode="lin" valueType="num">
                                      <p:cBhvr>
                                        <p:cTn id="100" dur="1000" fill="hold"/>
                                        <p:tgtEl>
                                          <p:spTgt spid="26"/>
                                        </p:tgtEl>
                                        <p:attrNameLst>
                                          <p:attrName>ppt_x</p:attrName>
                                        </p:attrNameLst>
                                      </p:cBhvr>
                                      <p:tavLst>
                                        <p:tav tm="0">
                                          <p:val>
                                            <p:strVal val="#ppt_x"/>
                                          </p:val>
                                        </p:tav>
                                        <p:tav tm="100000">
                                          <p:val>
                                            <p:strVal val="#ppt_x"/>
                                          </p:val>
                                        </p:tav>
                                      </p:tavLst>
                                    </p:anim>
                                    <p:anim calcmode="lin" valueType="num">
                                      <p:cBhvr>
                                        <p:cTn id="101" dur="1000" fill="hold"/>
                                        <p:tgtEl>
                                          <p:spTgt spid="26"/>
                                        </p:tgtEl>
                                        <p:attrNameLst>
                                          <p:attrName>ppt_y</p:attrName>
                                        </p:attrNameLst>
                                      </p:cBhvr>
                                      <p:tavLst>
                                        <p:tav tm="0">
                                          <p:val>
                                            <p:strVal val="#ppt_y+.1"/>
                                          </p:val>
                                        </p:tav>
                                        <p:tav tm="100000">
                                          <p:val>
                                            <p:strVal val="#ppt_y"/>
                                          </p:val>
                                        </p:tav>
                                      </p:tavLst>
                                    </p:anim>
                                  </p:childTnLst>
                                </p:cTn>
                              </p:par>
                              <p:par>
                                <p:cTn id="102" presetID="42" presetClass="entr" presetSubtype="0" fill="hold" nodeType="with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1000"/>
                                        <p:tgtEl>
                                          <p:spTgt spid="27"/>
                                        </p:tgtEl>
                                      </p:cBhvr>
                                    </p:animEffect>
                                    <p:anim calcmode="lin" valueType="num">
                                      <p:cBhvr>
                                        <p:cTn id="105" dur="1000" fill="hold"/>
                                        <p:tgtEl>
                                          <p:spTgt spid="27"/>
                                        </p:tgtEl>
                                        <p:attrNameLst>
                                          <p:attrName>ppt_x</p:attrName>
                                        </p:attrNameLst>
                                      </p:cBhvr>
                                      <p:tavLst>
                                        <p:tav tm="0">
                                          <p:val>
                                            <p:strVal val="#ppt_x"/>
                                          </p:val>
                                        </p:tav>
                                        <p:tav tm="100000">
                                          <p:val>
                                            <p:strVal val="#ppt_x"/>
                                          </p:val>
                                        </p:tav>
                                      </p:tavLst>
                                    </p:anim>
                                    <p:anim calcmode="lin" valueType="num">
                                      <p:cBhvr>
                                        <p:cTn id="106" dur="1000" fill="hold"/>
                                        <p:tgtEl>
                                          <p:spTgt spid="27"/>
                                        </p:tgtEl>
                                        <p:attrNameLst>
                                          <p:attrName>ppt_y</p:attrName>
                                        </p:attrNameLst>
                                      </p:cBhvr>
                                      <p:tavLst>
                                        <p:tav tm="0">
                                          <p:val>
                                            <p:strVal val="#ppt_y+.1"/>
                                          </p:val>
                                        </p:tav>
                                        <p:tav tm="100000">
                                          <p:val>
                                            <p:strVal val="#ppt_y"/>
                                          </p:val>
                                        </p:tav>
                                      </p:tavLst>
                                    </p:anim>
                                  </p:childTnLst>
                                </p:cTn>
                              </p:par>
                            </p:childTnLst>
                          </p:cTn>
                        </p:par>
                        <p:par>
                          <p:cTn id="107" fill="hold">
                            <p:stCondLst>
                              <p:cond delay="1000"/>
                            </p:stCondLst>
                            <p:childTnLst>
                              <p:par>
                                <p:cTn id="108" presetID="42" presetClass="entr" presetSubtype="0" fill="hold" grpId="0" nodeType="afterEffect">
                                  <p:stCondLst>
                                    <p:cond delay="2000"/>
                                  </p:stCondLst>
                                  <p:childTnLst>
                                    <p:set>
                                      <p:cBhvr>
                                        <p:cTn id="109" dur="1" fill="hold">
                                          <p:stCondLst>
                                            <p:cond delay="0"/>
                                          </p:stCondLst>
                                        </p:cTn>
                                        <p:tgtEl>
                                          <p:spTgt spid="34"/>
                                        </p:tgtEl>
                                        <p:attrNameLst>
                                          <p:attrName>style.visibility</p:attrName>
                                        </p:attrNameLst>
                                      </p:cBhvr>
                                      <p:to>
                                        <p:strVal val="visible"/>
                                      </p:to>
                                    </p:set>
                                    <p:animEffect transition="in" filter="fade">
                                      <p:cBhvr>
                                        <p:cTn id="110" dur="2000"/>
                                        <p:tgtEl>
                                          <p:spTgt spid="34"/>
                                        </p:tgtEl>
                                      </p:cBhvr>
                                    </p:animEffect>
                                    <p:anim calcmode="lin" valueType="num">
                                      <p:cBhvr>
                                        <p:cTn id="111" dur="2000" fill="hold"/>
                                        <p:tgtEl>
                                          <p:spTgt spid="34"/>
                                        </p:tgtEl>
                                        <p:attrNameLst>
                                          <p:attrName>ppt_x</p:attrName>
                                        </p:attrNameLst>
                                      </p:cBhvr>
                                      <p:tavLst>
                                        <p:tav tm="0">
                                          <p:val>
                                            <p:strVal val="#ppt_x"/>
                                          </p:val>
                                        </p:tav>
                                        <p:tav tm="100000">
                                          <p:val>
                                            <p:strVal val="#ppt_x"/>
                                          </p:val>
                                        </p:tav>
                                      </p:tavLst>
                                    </p:anim>
                                    <p:anim calcmode="lin" valueType="num">
                                      <p:cBhvr>
                                        <p:cTn id="112" dur="2000" fill="hold"/>
                                        <p:tgtEl>
                                          <p:spTgt spid="34"/>
                                        </p:tgtEl>
                                        <p:attrNameLst>
                                          <p:attrName>ppt_y</p:attrName>
                                        </p:attrNameLst>
                                      </p:cBhvr>
                                      <p:tavLst>
                                        <p:tav tm="0">
                                          <p:val>
                                            <p:strVal val="#ppt_y+.1"/>
                                          </p:val>
                                        </p:tav>
                                        <p:tav tm="100000">
                                          <p:val>
                                            <p:strVal val="#ppt_y"/>
                                          </p:val>
                                        </p:tav>
                                      </p:tavLst>
                                    </p:anim>
                                  </p:childTnLst>
                                </p:cTn>
                              </p:par>
                            </p:childTnLst>
                          </p:cTn>
                        </p:par>
                        <p:par>
                          <p:cTn id="113" fill="hold">
                            <p:stCondLst>
                              <p:cond delay="5000"/>
                            </p:stCondLst>
                            <p:childTnLst>
                              <p:par>
                                <p:cTn id="114" presetID="42" presetClass="entr" presetSubtype="0" fill="hold" grpId="0" nodeType="afterEffect">
                                  <p:stCondLst>
                                    <p:cond delay="2000"/>
                                  </p:stCondLst>
                                  <p:childTnLst>
                                    <p:set>
                                      <p:cBhvr>
                                        <p:cTn id="115" dur="1" fill="hold">
                                          <p:stCondLst>
                                            <p:cond delay="0"/>
                                          </p:stCondLst>
                                        </p:cTn>
                                        <p:tgtEl>
                                          <p:spTgt spid="35"/>
                                        </p:tgtEl>
                                        <p:attrNameLst>
                                          <p:attrName>style.visibility</p:attrName>
                                        </p:attrNameLst>
                                      </p:cBhvr>
                                      <p:to>
                                        <p:strVal val="visible"/>
                                      </p:to>
                                    </p:set>
                                    <p:animEffect transition="in" filter="fade">
                                      <p:cBhvr>
                                        <p:cTn id="116" dur="2000"/>
                                        <p:tgtEl>
                                          <p:spTgt spid="35"/>
                                        </p:tgtEl>
                                      </p:cBhvr>
                                    </p:animEffect>
                                    <p:anim calcmode="lin" valueType="num">
                                      <p:cBhvr>
                                        <p:cTn id="117" dur="2000" fill="hold"/>
                                        <p:tgtEl>
                                          <p:spTgt spid="35"/>
                                        </p:tgtEl>
                                        <p:attrNameLst>
                                          <p:attrName>ppt_x</p:attrName>
                                        </p:attrNameLst>
                                      </p:cBhvr>
                                      <p:tavLst>
                                        <p:tav tm="0">
                                          <p:val>
                                            <p:strVal val="#ppt_x"/>
                                          </p:val>
                                        </p:tav>
                                        <p:tav tm="100000">
                                          <p:val>
                                            <p:strVal val="#ppt_x"/>
                                          </p:val>
                                        </p:tav>
                                      </p:tavLst>
                                    </p:anim>
                                    <p:anim calcmode="lin" valueType="num">
                                      <p:cBhvr>
                                        <p:cTn id="118" dur="2000" fill="hold"/>
                                        <p:tgtEl>
                                          <p:spTgt spid="35"/>
                                        </p:tgtEl>
                                        <p:attrNameLst>
                                          <p:attrName>ppt_y</p:attrName>
                                        </p:attrNameLst>
                                      </p:cBhvr>
                                      <p:tavLst>
                                        <p:tav tm="0">
                                          <p:val>
                                            <p:strVal val="#ppt_y+.1"/>
                                          </p:val>
                                        </p:tav>
                                        <p:tav tm="100000">
                                          <p:val>
                                            <p:strVal val="#ppt_y"/>
                                          </p:val>
                                        </p:tav>
                                      </p:tavLst>
                                    </p:anim>
                                  </p:childTnLst>
                                </p:cTn>
                              </p:par>
                            </p:childTnLst>
                          </p:cTn>
                        </p:par>
                        <p:par>
                          <p:cTn id="119" fill="hold">
                            <p:stCondLst>
                              <p:cond delay="9000"/>
                            </p:stCondLst>
                            <p:childTnLst>
                              <p:par>
                                <p:cTn id="120" presetID="42" presetClass="entr" presetSubtype="0" fill="hold" grpId="0" nodeType="afterEffect">
                                  <p:stCondLst>
                                    <p:cond delay="2000"/>
                                  </p:stCondLst>
                                  <p:childTnLst>
                                    <p:set>
                                      <p:cBhvr>
                                        <p:cTn id="121" dur="1" fill="hold">
                                          <p:stCondLst>
                                            <p:cond delay="0"/>
                                          </p:stCondLst>
                                        </p:cTn>
                                        <p:tgtEl>
                                          <p:spTgt spid="31"/>
                                        </p:tgtEl>
                                        <p:attrNameLst>
                                          <p:attrName>style.visibility</p:attrName>
                                        </p:attrNameLst>
                                      </p:cBhvr>
                                      <p:to>
                                        <p:strVal val="visible"/>
                                      </p:to>
                                    </p:set>
                                    <p:animEffect transition="in" filter="fade">
                                      <p:cBhvr>
                                        <p:cTn id="122" dur="2000"/>
                                        <p:tgtEl>
                                          <p:spTgt spid="31"/>
                                        </p:tgtEl>
                                      </p:cBhvr>
                                    </p:animEffect>
                                    <p:anim calcmode="lin" valueType="num">
                                      <p:cBhvr>
                                        <p:cTn id="123" dur="2000" fill="hold"/>
                                        <p:tgtEl>
                                          <p:spTgt spid="31"/>
                                        </p:tgtEl>
                                        <p:attrNameLst>
                                          <p:attrName>ppt_x</p:attrName>
                                        </p:attrNameLst>
                                      </p:cBhvr>
                                      <p:tavLst>
                                        <p:tav tm="0">
                                          <p:val>
                                            <p:strVal val="#ppt_x"/>
                                          </p:val>
                                        </p:tav>
                                        <p:tav tm="100000">
                                          <p:val>
                                            <p:strVal val="#ppt_x"/>
                                          </p:val>
                                        </p:tav>
                                      </p:tavLst>
                                    </p:anim>
                                    <p:anim calcmode="lin" valueType="num">
                                      <p:cBhvr>
                                        <p:cTn id="124" dur="2000" fill="hold"/>
                                        <p:tgtEl>
                                          <p:spTgt spid="31"/>
                                        </p:tgtEl>
                                        <p:attrNameLst>
                                          <p:attrName>ppt_y</p:attrName>
                                        </p:attrNameLst>
                                      </p:cBhvr>
                                      <p:tavLst>
                                        <p:tav tm="0">
                                          <p:val>
                                            <p:strVal val="#ppt_y+.1"/>
                                          </p:val>
                                        </p:tav>
                                        <p:tav tm="100000">
                                          <p:val>
                                            <p:strVal val="#ppt_y"/>
                                          </p:val>
                                        </p:tav>
                                      </p:tavLst>
                                    </p:anim>
                                  </p:childTnLst>
                                </p:cTn>
                              </p:par>
                            </p:childTnLst>
                          </p:cTn>
                        </p:par>
                        <p:par>
                          <p:cTn id="125" fill="hold">
                            <p:stCondLst>
                              <p:cond delay="13000"/>
                            </p:stCondLst>
                            <p:childTnLst>
                              <p:par>
                                <p:cTn id="126" presetID="42" presetClass="entr" presetSubtype="0" fill="hold" grpId="0" nodeType="afterEffect">
                                  <p:stCondLst>
                                    <p:cond delay="2000"/>
                                  </p:stCondLst>
                                  <p:childTnLst>
                                    <p:set>
                                      <p:cBhvr>
                                        <p:cTn id="127" dur="1" fill="hold">
                                          <p:stCondLst>
                                            <p:cond delay="0"/>
                                          </p:stCondLst>
                                        </p:cTn>
                                        <p:tgtEl>
                                          <p:spTgt spid="30"/>
                                        </p:tgtEl>
                                        <p:attrNameLst>
                                          <p:attrName>style.visibility</p:attrName>
                                        </p:attrNameLst>
                                      </p:cBhvr>
                                      <p:to>
                                        <p:strVal val="visible"/>
                                      </p:to>
                                    </p:set>
                                    <p:animEffect transition="in" filter="fade">
                                      <p:cBhvr>
                                        <p:cTn id="128" dur="2000"/>
                                        <p:tgtEl>
                                          <p:spTgt spid="30"/>
                                        </p:tgtEl>
                                      </p:cBhvr>
                                    </p:animEffect>
                                    <p:anim calcmode="lin" valueType="num">
                                      <p:cBhvr>
                                        <p:cTn id="129" dur="2000" fill="hold"/>
                                        <p:tgtEl>
                                          <p:spTgt spid="30"/>
                                        </p:tgtEl>
                                        <p:attrNameLst>
                                          <p:attrName>ppt_x</p:attrName>
                                        </p:attrNameLst>
                                      </p:cBhvr>
                                      <p:tavLst>
                                        <p:tav tm="0">
                                          <p:val>
                                            <p:strVal val="#ppt_x"/>
                                          </p:val>
                                        </p:tav>
                                        <p:tav tm="100000">
                                          <p:val>
                                            <p:strVal val="#ppt_x"/>
                                          </p:val>
                                        </p:tav>
                                      </p:tavLst>
                                    </p:anim>
                                    <p:anim calcmode="lin" valueType="num">
                                      <p:cBhvr>
                                        <p:cTn id="130" dur="2000" fill="hold"/>
                                        <p:tgtEl>
                                          <p:spTgt spid="30"/>
                                        </p:tgtEl>
                                        <p:attrNameLst>
                                          <p:attrName>ppt_y</p:attrName>
                                        </p:attrNameLst>
                                      </p:cBhvr>
                                      <p:tavLst>
                                        <p:tav tm="0">
                                          <p:val>
                                            <p:strVal val="#ppt_y+.1"/>
                                          </p:val>
                                        </p:tav>
                                        <p:tav tm="100000">
                                          <p:val>
                                            <p:strVal val="#ppt_y"/>
                                          </p:val>
                                        </p:tav>
                                      </p:tavLst>
                                    </p:anim>
                                  </p:childTnLst>
                                </p:cTn>
                              </p:par>
                            </p:childTnLst>
                          </p:cTn>
                        </p:par>
                        <p:par>
                          <p:cTn id="131" fill="hold">
                            <p:stCondLst>
                              <p:cond delay="17000"/>
                            </p:stCondLst>
                            <p:childTnLst>
                              <p:par>
                                <p:cTn id="132" presetID="42" presetClass="entr" presetSubtype="0" fill="hold" grpId="0" nodeType="afterEffect">
                                  <p:stCondLst>
                                    <p:cond delay="2000"/>
                                  </p:stCondLst>
                                  <p:childTnLst>
                                    <p:set>
                                      <p:cBhvr>
                                        <p:cTn id="133" dur="1" fill="hold">
                                          <p:stCondLst>
                                            <p:cond delay="0"/>
                                          </p:stCondLst>
                                        </p:cTn>
                                        <p:tgtEl>
                                          <p:spTgt spid="40"/>
                                        </p:tgtEl>
                                        <p:attrNameLst>
                                          <p:attrName>style.visibility</p:attrName>
                                        </p:attrNameLst>
                                      </p:cBhvr>
                                      <p:to>
                                        <p:strVal val="visible"/>
                                      </p:to>
                                    </p:set>
                                    <p:animEffect transition="in" filter="fade">
                                      <p:cBhvr>
                                        <p:cTn id="134" dur="2000"/>
                                        <p:tgtEl>
                                          <p:spTgt spid="40"/>
                                        </p:tgtEl>
                                      </p:cBhvr>
                                    </p:animEffect>
                                    <p:anim calcmode="lin" valueType="num">
                                      <p:cBhvr>
                                        <p:cTn id="135" dur="2000" fill="hold"/>
                                        <p:tgtEl>
                                          <p:spTgt spid="40"/>
                                        </p:tgtEl>
                                        <p:attrNameLst>
                                          <p:attrName>ppt_x</p:attrName>
                                        </p:attrNameLst>
                                      </p:cBhvr>
                                      <p:tavLst>
                                        <p:tav tm="0">
                                          <p:val>
                                            <p:strVal val="#ppt_x"/>
                                          </p:val>
                                        </p:tav>
                                        <p:tav tm="100000">
                                          <p:val>
                                            <p:strVal val="#ppt_x"/>
                                          </p:val>
                                        </p:tav>
                                      </p:tavLst>
                                    </p:anim>
                                    <p:anim calcmode="lin" valueType="num">
                                      <p:cBhvr>
                                        <p:cTn id="136" dur="2000" fill="hold"/>
                                        <p:tgtEl>
                                          <p:spTgt spid="40"/>
                                        </p:tgtEl>
                                        <p:attrNameLst>
                                          <p:attrName>ppt_y</p:attrName>
                                        </p:attrNameLst>
                                      </p:cBhvr>
                                      <p:tavLst>
                                        <p:tav tm="0">
                                          <p:val>
                                            <p:strVal val="#ppt_y+.1"/>
                                          </p:val>
                                        </p:tav>
                                        <p:tav tm="100000">
                                          <p:val>
                                            <p:strVal val="#ppt_y"/>
                                          </p:val>
                                        </p:tav>
                                      </p:tavLst>
                                    </p:anim>
                                  </p:childTnLst>
                                </p:cTn>
                              </p:par>
                            </p:childTnLst>
                          </p:cTn>
                        </p:par>
                        <p:par>
                          <p:cTn id="137" fill="hold">
                            <p:stCondLst>
                              <p:cond delay="21000"/>
                            </p:stCondLst>
                            <p:childTnLst>
                              <p:par>
                                <p:cTn id="138" presetID="42" presetClass="entr" presetSubtype="0" fill="hold" grpId="0" nodeType="afterEffect">
                                  <p:stCondLst>
                                    <p:cond delay="2000"/>
                                  </p:stCondLst>
                                  <p:childTnLst>
                                    <p:set>
                                      <p:cBhvr>
                                        <p:cTn id="139" dur="1" fill="hold">
                                          <p:stCondLst>
                                            <p:cond delay="0"/>
                                          </p:stCondLst>
                                        </p:cTn>
                                        <p:tgtEl>
                                          <p:spTgt spid="32"/>
                                        </p:tgtEl>
                                        <p:attrNameLst>
                                          <p:attrName>style.visibility</p:attrName>
                                        </p:attrNameLst>
                                      </p:cBhvr>
                                      <p:to>
                                        <p:strVal val="visible"/>
                                      </p:to>
                                    </p:set>
                                    <p:animEffect transition="in" filter="fade">
                                      <p:cBhvr>
                                        <p:cTn id="140" dur="2000"/>
                                        <p:tgtEl>
                                          <p:spTgt spid="32"/>
                                        </p:tgtEl>
                                      </p:cBhvr>
                                    </p:animEffect>
                                    <p:anim calcmode="lin" valueType="num">
                                      <p:cBhvr>
                                        <p:cTn id="141" dur="2000" fill="hold"/>
                                        <p:tgtEl>
                                          <p:spTgt spid="32"/>
                                        </p:tgtEl>
                                        <p:attrNameLst>
                                          <p:attrName>ppt_x</p:attrName>
                                        </p:attrNameLst>
                                      </p:cBhvr>
                                      <p:tavLst>
                                        <p:tav tm="0">
                                          <p:val>
                                            <p:strVal val="#ppt_x"/>
                                          </p:val>
                                        </p:tav>
                                        <p:tav tm="100000">
                                          <p:val>
                                            <p:strVal val="#ppt_x"/>
                                          </p:val>
                                        </p:tav>
                                      </p:tavLst>
                                    </p:anim>
                                    <p:anim calcmode="lin" valueType="num">
                                      <p:cBhvr>
                                        <p:cTn id="142" dur="2000" fill="hold"/>
                                        <p:tgtEl>
                                          <p:spTgt spid="32"/>
                                        </p:tgtEl>
                                        <p:attrNameLst>
                                          <p:attrName>ppt_y</p:attrName>
                                        </p:attrNameLst>
                                      </p:cBhvr>
                                      <p:tavLst>
                                        <p:tav tm="0">
                                          <p:val>
                                            <p:strVal val="#ppt_y+.1"/>
                                          </p:val>
                                        </p:tav>
                                        <p:tav tm="100000">
                                          <p:val>
                                            <p:strVal val="#ppt_y"/>
                                          </p:val>
                                        </p:tav>
                                      </p:tavLst>
                                    </p:anim>
                                  </p:childTnLst>
                                </p:cTn>
                              </p:par>
                            </p:childTnLst>
                          </p:cTn>
                        </p:par>
                        <p:par>
                          <p:cTn id="143" fill="hold">
                            <p:stCondLst>
                              <p:cond delay="25000"/>
                            </p:stCondLst>
                            <p:childTnLst>
                              <p:par>
                                <p:cTn id="144" presetID="42" presetClass="entr" presetSubtype="0" fill="hold" grpId="0" nodeType="afterEffect">
                                  <p:stCondLst>
                                    <p:cond delay="2000"/>
                                  </p:stCondLst>
                                  <p:childTnLst>
                                    <p:set>
                                      <p:cBhvr>
                                        <p:cTn id="145" dur="1" fill="hold">
                                          <p:stCondLst>
                                            <p:cond delay="0"/>
                                          </p:stCondLst>
                                        </p:cTn>
                                        <p:tgtEl>
                                          <p:spTgt spid="28"/>
                                        </p:tgtEl>
                                        <p:attrNameLst>
                                          <p:attrName>style.visibility</p:attrName>
                                        </p:attrNameLst>
                                      </p:cBhvr>
                                      <p:to>
                                        <p:strVal val="visible"/>
                                      </p:to>
                                    </p:set>
                                    <p:animEffect transition="in" filter="fade">
                                      <p:cBhvr>
                                        <p:cTn id="146" dur="2000"/>
                                        <p:tgtEl>
                                          <p:spTgt spid="28"/>
                                        </p:tgtEl>
                                      </p:cBhvr>
                                    </p:animEffect>
                                    <p:anim calcmode="lin" valueType="num">
                                      <p:cBhvr>
                                        <p:cTn id="147" dur="2000" fill="hold"/>
                                        <p:tgtEl>
                                          <p:spTgt spid="28"/>
                                        </p:tgtEl>
                                        <p:attrNameLst>
                                          <p:attrName>ppt_x</p:attrName>
                                        </p:attrNameLst>
                                      </p:cBhvr>
                                      <p:tavLst>
                                        <p:tav tm="0">
                                          <p:val>
                                            <p:strVal val="#ppt_x"/>
                                          </p:val>
                                        </p:tav>
                                        <p:tav tm="100000">
                                          <p:val>
                                            <p:strVal val="#ppt_x"/>
                                          </p:val>
                                        </p:tav>
                                      </p:tavLst>
                                    </p:anim>
                                    <p:anim calcmode="lin" valueType="num">
                                      <p:cBhvr>
                                        <p:cTn id="148" dur="2000" fill="hold"/>
                                        <p:tgtEl>
                                          <p:spTgt spid="28"/>
                                        </p:tgtEl>
                                        <p:attrNameLst>
                                          <p:attrName>ppt_y</p:attrName>
                                        </p:attrNameLst>
                                      </p:cBhvr>
                                      <p:tavLst>
                                        <p:tav tm="0">
                                          <p:val>
                                            <p:strVal val="#ppt_y+.1"/>
                                          </p:val>
                                        </p:tav>
                                        <p:tav tm="100000">
                                          <p:val>
                                            <p:strVal val="#ppt_y"/>
                                          </p:val>
                                        </p:tav>
                                      </p:tavLst>
                                    </p:anim>
                                  </p:childTnLst>
                                </p:cTn>
                              </p:par>
                            </p:childTnLst>
                          </p:cTn>
                        </p:par>
                        <p:par>
                          <p:cTn id="149" fill="hold">
                            <p:stCondLst>
                              <p:cond delay="29000"/>
                            </p:stCondLst>
                            <p:childTnLst>
                              <p:par>
                                <p:cTn id="150" presetID="42" presetClass="entr" presetSubtype="0" fill="hold" grpId="0" nodeType="afterEffect">
                                  <p:stCondLst>
                                    <p:cond delay="2000"/>
                                  </p:stCondLst>
                                  <p:childTnLst>
                                    <p:set>
                                      <p:cBhvr>
                                        <p:cTn id="151" dur="1" fill="hold">
                                          <p:stCondLst>
                                            <p:cond delay="0"/>
                                          </p:stCondLst>
                                        </p:cTn>
                                        <p:tgtEl>
                                          <p:spTgt spid="41"/>
                                        </p:tgtEl>
                                        <p:attrNameLst>
                                          <p:attrName>style.visibility</p:attrName>
                                        </p:attrNameLst>
                                      </p:cBhvr>
                                      <p:to>
                                        <p:strVal val="visible"/>
                                      </p:to>
                                    </p:set>
                                    <p:animEffect transition="in" filter="fade">
                                      <p:cBhvr>
                                        <p:cTn id="152" dur="2000"/>
                                        <p:tgtEl>
                                          <p:spTgt spid="41"/>
                                        </p:tgtEl>
                                      </p:cBhvr>
                                    </p:animEffect>
                                    <p:anim calcmode="lin" valueType="num">
                                      <p:cBhvr>
                                        <p:cTn id="153" dur="2000" fill="hold"/>
                                        <p:tgtEl>
                                          <p:spTgt spid="41"/>
                                        </p:tgtEl>
                                        <p:attrNameLst>
                                          <p:attrName>ppt_x</p:attrName>
                                        </p:attrNameLst>
                                      </p:cBhvr>
                                      <p:tavLst>
                                        <p:tav tm="0">
                                          <p:val>
                                            <p:strVal val="#ppt_x"/>
                                          </p:val>
                                        </p:tav>
                                        <p:tav tm="100000">
                                          <p:val>
                                            <p:strVal val="#ppt_x"/>
                                          </p:val>
                                        </p:tav>
                                      </p:tavLst>
                                    </p:anim>
                                    <p:anim calcmode="lin" valueType="num">
                                      <p:cBhvr>
                                        <p:cTn id="154" dur="2000" fill="hold"/>
                                        <p:tgtEl>
                                          <p:spTgt spid="41"/>
                                        </p:tgtEl>
                                        <p:attrNameLst>
                                          <p:attrName>ppt_y</p:attrName>
                                        </p:attrNameLst>
                                      </p:cBhvr>
                                      <p:tavLst>
                                        <p:tav tm="0">
                                          <p:val>
                                            <p:strVal val="#ppt_y+.1"/>
                                          </p:val>
                                        </p:tav>
                                        <p:tav tm="100000">
                                          <p:val>
                                            <p:strVal val="#ppt_y"/>
                                          </p:val>
                                        </p:tav>
                                      </p:tavLst>
                                    </p:anim>
                                  </p:childTnLst>
                                </p:cTn>
                              </p:par>
                            </p:childTnLst>
                          </p:cTn>
                        </p:par>
                        <p:par>
                          <p:cTn id="155" fill="hold">
                            <p:stCondLst>
                              <p:cond delay="33000"/>
                            </p:stCondLst>
                            <p:childTnLst>
                              <p:par>
                                <p:cTn id="156" presetID="42" presetClass="entr" presetSubtype="0" fill="hold" grpId="0" nodeType="afterEffect">
                                  <p:stCondLst>
                                    <p:cond delay="2000"/>
                                  </p:stCondLst>
                                  <p:childTnLst>
                                    <p:set>
                                      <p:cBhvr>
                                        <p:cTn id="157" dur="1" fill="hold">
                                          <p:stCondLst>
                                            <p:cond delay="0"/>
                                          </p:stCondLst>
                                        </p:cTn>
                                        <p:tgtEl>
                                          <p:spTgt spid="33"/>
                                        </p:tgtEl>
                                        <p:attrNameLst>
                                          <p:attrName>style.visibility</p:attrName>
                                        </p:attrNameLst>
                                      </p:cBhvr>
                                      <p:to>
                                        <p:strVal val="visible"/>
                                      </p:to>
                                    </p:set>
                                    <p:animEffect transition="in" filter="fade">
                                      <p:cBhvr>
                                        <p:cTn id="158" dur="2000"/>
                                        <p:tgtEl>
                                          <p:spTgt spid="33"/>
                                        </p:tgtEl>
                                      </p:cBhvr>
                                    </p:animEffect>
                                    <p:anim calcmode="lin" valueType="num">
                                      <p:cBhvr>
                                        <p:cTn id="159" dur="2000" fill="hold"/>
                                        <p:tgtEl>
                                          <p:spTgt spid="33"/>
                                        </p:tgtEl>
                                        <p:attrNameLst>
                                          <p:attrName>ppt_x</p:attrName>
                                        </p:attrNameLst>
                                      </p:cBhvr>
                                      <p:tavLst>
                                        <p:tav tm="0">
                                          <p:val>
                                            <p:strVal val="#ppt_x"/>
                                          </p:val>
                                        </p:tav>
                                        <p:tav tm="100000">
                                          <p:val>
                                            <p:strVal val="#ppt_x"/>
                                          </p:val>
                                        </p:tav>
                                      </p:tavLst>
                                    </p:anim>
                                    <p:anim calcmode="lin" valueType="num">
                                      <p:cBhvr>
                                        <p:cTn id="160" dur="2000" fill="hold"/>
                                        <p:tgtEl>
                                          <p:spTgt spid="33"/>
                                        </p:tgtEl>
                                        <p:attrNameLst>
                                          <p:attrName>ppt_y</p:attrName>
                                        </p:attrNameLst>
                                      </p:cBhvr>
                                      <p:tavLst>
                                        <p:tav tm="0">
                                          <p:val>
                                            <p:strVal val="#ppt_y+.1"/>
                                          </p:val>
                                        </p:tav>
                                        <p:tav tm="100000">
                                          <p:val>
                                            <p:strVal val="#ppt_y"/>
                                          </p:val>
                                        </p:tav>
                                      </p:tavLst>
                                    </p:anim>
                                  </p:childTnLst>
                                </p:cTn>
                              </p:par>
                            </p:childTnLst>
                          </p:cTn>
                        </p:par>
                        <p:par>
                          <p:cTn id="161" fill="hold">
                            <p:stCondLst>
                              <p:cond delay="37000"/>
                            </p:stCondLst>
                            <p:childTnLst>
                              <p:par>
                                <p:cTn id="162" presetID="42" presetClass="entr" presetSubtype="0" fill="hold" grpId="0" nodeType="afterEffect">
                                  <p:stCondLst>
                                    <p:cond delay="2000"/>
                                  </p:stCondLst>
                                  <p:childTnLst>
                                    <p:set>
                                      <p:cBhvr>
                                        <p:cTn id="163" dur="1" fill="hold">
                                          <p:stCondLst>
                                            <p:cond delay="0"/>
                                          </p:stCondLst>
                                        </p:cTn>
                                        <p:tgtEl>
                                          <p:spTgt spid="29"/>
                                        </p:tgtEl>
                                        <p:attrNameLst>
                                          <p:attrName>style.visibility</p:attrName>
                                        </p:attrNameLst>
                                      </p:cBhvr>
                                      <p:to>
                                        <p:strVal val="visible"/>
                                      </p:to>
                                    </p:set>
                                    <p:animEffect transition="in" filter="fade">
                                      <p:cBhvr>
                                        <p:cTn id="164" dur="2000"/>
                                        <p:tgtEl>
                                          <p:spTgt spid="29"/>
                                        </p:tgtEl>
                                      </p:cBhvr>
                                    </p:animEffect>
                                    <p:anim calcmode="lin" valueType="num">
                                      <p:cBhvr>
                                        <p:cTn id="165" dur="2000" fill="hold"/>
                                        <p:tgtEl>
                                          <p:spTgt spid="29"/>
                                        </p:tgtEl>
                                        <p:attrNameLst>
                                          <p:attrName>ppt_x</p:attrName>
                                        </p:attrNameLst>
                                      </p:cBhvr>
                                      <p:tavLst>
                                        <p:tav tm="0">
                                          <p:val>
                                            <p:strVal val="#ppt_x"/>
                                          </p:val>
                                        </p:tav>
                                        <p:tav tm="100000">
                                          <p:val>
                                            <p:strVal val="#ppt_x"/>
                                          </p:val>
                                        </p:tav>
                                      </p:tavLst>
                                    </p:anim>
                                    <p:anim calcmode="lin" valueType="num">
                                      <p:cBhvr>
                                        <p:cTn id="166" dur="2000" fill="hold"/>
                                        <p:tgtEl>
                                          <p:spTgt spid="29"/>
                                        </p:tgtEl>
                                        <p:attrNameLst>
                                          <p:attrName>ppt_y</p:attrName>
                                        </p:attrNameLst>
                                      </p:cBhvr>
                                      <p:tavLst>
                                        <p:tav tm="0">
                                          <p:val>
                                            <p:strVal val="#ppt_y+.1"/>
                                          </p:val>
                                        </p:tav>
                                        <p:tav tm="100000">
                                          <p:val>
                                            <p:strVal val="#ppt_y"/>
                                          </p:val>
                                        </p:tav>
                                      </p:tavLst>
                                    </p:anim>
                                  </p:childTnLst>
                                </p:cTn>
                              </p:par>
                            </p:childTnLst>
                          </p:cTn>
                        </p:par>
                        <p:par>
                          <p:cTn id="167" fill="hold">
                            <p:stCondLst>
                              <p:cond delay="41000"/>
                            </p:stCondLst>
                            <p:childTnLst>
                              <p:par>
                                <p:cTn id="168" presetID="42" presetClass="entr" presetSubtype="0" fill="hold" grpId="0" nodeType="afterEffect">
                                  <p:stCondLst>
                                    <p:cond delay="2000"/>
                                  </p:stCondLst>
                                  <p:childTnLst>
                                    <p:set>
                                      <p:cBhvr>
                                        <p:cTn id="169" dur="1" fill="hold">
                                          <p:stCondLst>
                                            <p:cond delay="0"/>
                                          </p:stCondLst>
                                        </p:cTn>
                                        <p:tgtEl>
                                          <p:spTgt spid="42"/>
                                        </p:tgtEl>
                                        <p:attrNameLst>
                                          <p:attrName>style.visibility</p:attrName>
                                        </p:attrNameLst>
                                      </p:cBhvr>
                                      <p:to>
                                        <p:strVal val="visible"/>
                                      </p:to>
                                    </p:set>
                                    <p:animEffect transition="in" filter="fade">
                                      <p:cBhvr>
                                        <p:cTn id="170" dur="2000"/>
                                        <p:tgtEl>
                                          <p:spTgt spid="42"/>
                                        </p:tgtEl>
                                      </p:cBhvr>
                                    </p:animEffect>
                                    <p:anim calcmode="lin" valueType="num">
                                      <p:cBhvr>
                                        <p:cTn id="171" dur="2000" fill="hold"/>
                                        <p:tgtEl>
                                          <p:spTgt spid="42"/>
                                        </p:tgtEl>
                                        <p:attrNameLst>
                                          <p:attrName>ppt_x</p:attrName>
                                        </p:attrNameLst>
                                      </p:cBhvr>
                                      <p:tavLst>
                                        <p:tav tm="0">
                                          <p:val>
                                            <p:strVal val="#ppt_x"/>
                                          </p:val>
                                        </p:tav>
                                        <p:tav tm="100000">
                                          <p:val>
                                            <p:strVal val="#ppt_x"/>
                                          </p:val>
                                        </p:tav>
                                      </p:tavLst>
                                    </p:anim>
                                    <p:anim calcmode="lin" valueType="num">
                                      <p:cBhvr>
                                        <p:cTn id="172" dur="2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3" fill="hold" display="0">
                  <p:stCondLst>
                    <p:cond delay="indefinite"/>
                  </p:stCondLst>
                  <p:endCondLst>
                    <p:cond evt="onStopAudio" delay="0">
                      <p:tgtEl>
                        <p:sldTgt/>
                      </p:tgtEl>
                    </p:cond>
                  </p:endCondLst>
                </p:cTn>
                <p:tgtEl>
                  <p:spTgt spid="39"/>
                </p:tgtEl>
              </p:cMediaNode>
            </p:audio>
          </p:childTnLst>
        </p:cTn>
      </p:par>
    </p:tnLst>
    <p:bldLst>
      <p:bldP spid="28" grpId="0"/>
      <p:bldP spid="29" grpId="0"/>
      <p:bldP spid="30" grpId="0"/>
      <p:bldP spid="31" grpId="0"/>
      <p:bldP spid="32" grpId="0"/>
      <p:bldP spid="33" grpId="0"/>
      <p:bldP spid="34" grpId="0"/>
      <p:bldP spid="35"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500840" y="5133975"/>
            <a:ext cx="6587891" cy="0"/>
          </a:xfrm>
          <a:prstGeom prst="line">
            <a:avLst/>
          </a:prstGeom>
          <a:ln w="19050" cap="flat">
            <a:solidFill>
              <a:srgbClr val="E6E6E6"/>
            </a:solidFill>
            <a:prstDash val="solid"/>
            <a:headEnd type="none" w="sm" len="sm"/>
            <a:tailEnd type="none" w="sm" len="sm"/>
          </a:ln>
        </p:spPr>
      </p:sp>
      <p:grpSp>
        <p:nvGrpSpPr>
          <p:cNvPr id="3" name="Group 3"/>
          <p:cNvGrpSpPr>
            <a:grpSpLocks noChangeAspect="1"/>
          </p:cNvGrpSpPr>
          <p:nvPr/>
        </p:nvGrpSpPr>
        <p:grpSpPr>
          <a:xfrm>
            <a:off x="1474912" y="3940217"/>
            <a:ext cx="8053257" cy="4619251"/>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6"/>
              <a:stretch>
                <a:fillRect l="-9274" r="-9274"/>
              </a:stretch>
            </a:blipFill>
          </p:spPr>
        </p:sp>
      </p:grpSp>
      <p:grpSp>
        <p:nvGrpSpPr>
          <p:cNvPr id="9" name="Group 9"/>
          <p:cNvGrpSpPr/>
          <p:nvPr/>
        </p:nvGrpSpPr>
        <p:grpSpPr>
          <a:xfrm rot="-10800000">
            <a:off x="9651994" y="1633033"/>
            <a:ext cx="6933466" cy="6926435"/>
            <a:chOff x="0" y="0"/>
            <a:chExt cx="9338001" cy="9328532"/>
          </a:xfrm>
        </p:grpSpPr>
        <p:sp>
          <p:nvSpPr>
            <p:cNvPr id="10" name="Freeform 10"/>
            <p:cNvSpPr/>
            <p:nvPr/>
          </p:nvSpPr>
          <p:spPr>
            <a:xfrm>
              <a:off x="0" y="0"/>
              <a:ext cx="9338001" cy="9328532"/>
            </a:xfrm>
            <a:custGeom>
              <a:avLst/>
              <a:gdLst/>
              <a:ahLst/>
              <a:cxnLst/>
              <a:rect l="l" t="t" r="r" b="b"/>
              <a:pathLst>
                <a:path w="9338001" h="9328532">
                  <a:moveTo>
                    <a:pt x="8631881" y="6848663"/>
                  </a:moveTo>
                  <a:lnTo>
                    <a:pt x="8631881" y="0"/>
                  </a:lnTo>
                  <a:lnTo>
                    <a:pt x="0" y="0"/>
                  </a:lnTo>
                  <a:lnTo>
                    <a:pt x="0" y="9328532"/>
                  </a:lnTo>
                  <a:lnTo>
                    <a:pt x="8631881" y="9328532"/>
                  </a:lnTo>
                  <a:lnTo>
                    <a:pt x="8631881" y="7433692"/>
                  </a:lnTo>
                  <a:lnTo>
                    <a:pt x="9338001" y="7142862"/>
                  </a:lnTo>
                  <a:lnTo>
                    <a:pt x="8631881" y="6848663"/>
                  </a:lnTo>
                  <a:close/>
                </a:path>
              </a:pathLst>
            </a:custGeom>
            <a:solidFill>
              <a:srgbClr val="1F4C63"/>
            </a:solidFill>
          </p:spPr>
        </p:sp>
      </p:grpSp>
      <p:sp>
        <p:nvSpPr>
          <p:cNvPr id="11" name="TextBox 11"/>
          <p:cNvSpPr txBox="1"/>
          <p:nvPr/>
        </p:nvSpPr>
        <p:spPr>
          <a:xfrm>
            <a:off x="2393533" y="1794958"/>
            <a:ext cx="6750467" cy="1565621"/>
          </a:xfrm>
          <a:prstGeom prst="rect">
            <a:avLst/>
          </a:prstGeom>
        </p:spPr>
        <p:txBody>
          <a:bodyPr lIns="0" tIns="0" rIns="0" bIns="0" rtlCol="0" anchor="t">
            <a:spAutoFit/>
          </a:bodyPr>
          <a:lstStyle/>
          <a:p>
            <a:pPr>
              <a:lnSpc>
                <a:spcPts val="4466"/>
              </a:lnSpc>
            </a:pPr>
            <a:r>
              <a:rPr lang="en-US" sz="5075" spc="162" dirty="0">
                <a:solidFill>
                  <a:srgbClr val="2E2E2E"/>
                </a:solidFill>
                <a:latin typeface="Montserrat Extra-Bold"/>
              </a:rPr>
              <a:t>METHODOLOGY</a:t>
            </a:r>
          </a:p>
          <a:p>
            <a:pPr>
              <a:lnSpc>
                <a:spcPts val="4466"/>
              </a:lnSpc>
            </a:pPr>
            <a:endParaRPr lang="en-US" sz="5075" spc="162" dirty="0">
              <a:solidFill>
                <a:srgbClr val="2E2E2E"/>
              </a:solidFill>
              <a:latin typeface="Montserrat Extra-Bold"/>
            </a:endParaRPr>
          </a:p>
          <a:p>
            <a:pPr>
              <a:lnSpc>
                <a:spcPts val="3146"/>
              </a:lnSpc>
            </a:pPr>
            <a:r>
              <a:rPr lang="en-US" sz="3575" spc="114" dirty="0">
                <a:solidFill>
                  <a:srgbClr val="1F4C63"/>
                </a:solidFill>
                <a:latin typeface="Montserrat Semi-Bold"/>
              </a:rPr>
              <a:t>QUALITATIVE RESEARCH</a:t>
            </a:r>
          </a:p>
        </p:txBody>
      </p:sp>
      <p:grpSp>
        <p:nvGrpSpPr>
          <p:cNvPr id="12" name="Group 12"/>
          <p:cNvGrpSpPr/>
          <p:nvPr/>
        </p:nvGrpSpPr>
        <p:grpSpPr>
          <a:xfrm>
            <a:off x="10792853" y="2497559"/>
            <a:ext cx="1151877" cy="115187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4" name="Group 14"/>
          <p:cNvGrpSpPr/>
          <p:nvPr/>
        </p:nvGrpSpPr>
        <p:grpSpPr>
          <a:xfrm>
            <a:off x="10792853" y="4479893"/>
            <a:ext cx="1151877" cy="115187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6" name="Group 16"/>
          <p:cNvGrpSpPr/>
          <p:nvPr/>
        </p:nvGrpSpPr>
        <p:grpSpPr>
          <a:xfrm>
            <a:off x="10792853" y="6416297"/>
            <a:ext cx="1151877" cy="1151877"/>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8" name="Picture 1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040549" y="4808999"/>
            <a:ext cx="656484" cy="466701"/>
          </a:xfrm>
          <a:prstGeom prst="rect">
            <a:avLst/>
          </a:prstGeom>
        </p:spPr>
      </p:pic>
      <p:pic>
        <p:nvPicPr>
          <p:cNvPr id="19" name="Picture 19"/>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040549" y="2880429"/>
            <a:ext cx="656484" cy="403440"/>
          </a:xfrm>
          <a:prstGeom prst="rect">
            <a:avLst/>
          </a:prstGeom>
        </p:spPr>
      </p:pic>
      <p:pic>
        <p:nvPicPr>
          <p:cNvPr id="20" name="Picture 20"/>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040549" y="6693083"/>
            <a:ext cx="656484" cy="656484"/>
          </a:xfrm>
          <a:prstGeom prst="rect">
            <a:avLst/>
          </a:prstGeom>
        </p:spPr>
      </p:pic>
      <p:sp>
        <p:nvSpPr>
          <p:cNvPr id="21" name="TextBox 21"/>
          <p:cNvSpPr txBox="1"/>
          <p:nvPr/>
        </p:nvSpPr>
        <p:spPr>
          <a:xfrm>
            <a:off x="12554906" y="2602178"/>
            <a:ext cx="2813292" cy="983184"/>
          </a:xfrm>
          <a:prstGeom prst="rect">
            <a:avLst/>
          </a:prstGeom>
        </p:spPr>
        <p:txBody>
          <a:bodyPr lIns="0" tIns="0" rIns="0" bIns="0" rtlCol="0" anchor="t">
            <a:spAutoFit/>
          </a:bodyPr>
          <a:lstStyle/>
          <a:p>
            <a:pPr algn="just">
              <a:lnSpc>
                <a:spcPts val="3923"/>
              </a:lnSpc>
            </a:pPr>
            <a:r>
              <a:rPr lang="en-US" sz="2972" dirty="0">
                <a:solidFill>
                  <a:srgbClr val="FFFFFF"/>
                </a:solidFill>
                <a:latin typeface="Montserrat Semi-Bold"/>
              </a:rPr>
              <a:t>Peer reviewed journals</a:t>
            </a:r>
          </a:p>
        </p:txBody>
      </p:sp>
      <p:sp>
        <p:nvSpPr>
          <p:cNvPr id="22" name="TextBox 22"/>
          <p:cNvSpPr txBox="1"/>
          <p:nvPr/>
        </p:nvSpPr>
        <p:spPr>
          <a:xfrm>
            <a:off x="12554906" y="4929156"/>
            <a:ext cx="4030554" cy="487992"/>
          </a:xfrm>
          <a:prstGeom prst="rect">
            <a:avLst/>
          </a:prstGeom>
        </p:spPr>
        <p:txBody>
          <a:bodyPr lIns="0" tIns="0" rIns="0" bIns="0" rtlCol="0" anchor="t">
            <a:spAutoFit/>
          </a:bodyPr>
          <a:lstStyle/>
          <a:p>
            <a:pPr>
              <a:lnSpc>
                <a:spcPts val="3923"/>
              </a:lnSpc>
            </a:pPr>
            <a:r>
              <a:rPr lang="en-US" sz="2972" spc="95">
                <a:solidFill>
                  <a:srgbClr val="FFFFFF"/>
                </a:solidFill>
                <a:latin typeface="Montserrat Semi-Bold"/>
              </a:rPr>
              <a:t>Existing policies </a:t>
            </a:r>
          </a:p>
        </p:txBody>
      </p:sp>
      <p:sp>
        <p:nvSpPr>
          <p:cNvPr id="23" name="TextBox 23"/>
          <p:cNvSpPr txBox="1"/>
          <p:nvPr/>
        </p:nvSpPr>
        <p:spPr>
          <a:xfrm>
            <a:off x="12554906" y="6884767"/>
            <a:ext cx="2813292" cy="358842"/>
          </a:xfrm>
          <a:prstGeom prst="rect">
            <a:avLst/>
          </a:prstGeom>
        </p:spPr>
        <p:txBody>
          <a:bodyPr lIns="0" tIns="0" rIns="0" bIns="0" rtlCol="0" anchor="t">
            <a:spAutoFit/>
          </a:bodyPr>
          <a:lstStyle/>
          <a:p>
            <a:pPr>
              <a:lnSpc>
                <a:spcPts val="2615"/>
              </a:lnSpc>
            </a:pPr>
            <a:r>
              <a:rPr lang="en-US" sz="2972" spc="95">
                <a:solidFill>
                  <a:srgbClr val="FFFFFF"/>
                </a:solidFill>
                <a:latin typeface="Montserrat Semi-Bold"/>
              </a:rPr>
              <a:t>Legal cases</a:t>
            </a:r>
          </a:p>
        </p:txBody>
      </p:sp>
      <p:sp>
        <p:nvSpPr>
          <p:cNvPr id="24" name="AutoShape 24"/>
          <p:cNvSpPr/>
          <p:nvPr/>
        </p:nvSpPr>
        <p:spPr>
          <a:xfrm rot="-10800000">
            <a:off x="17183100" y="743651"/>
            <a:ext cx="525879" cy="0"/>
          </a:xfrm>
          <a:prstGeom prst="line">
            <a:avLst/>
          </a:prstGeom>
          <a:ln w="38100" cap="rnd">
            <a:solidFill>
              <a:srgbClr val="1F4C63"/>
            </a:solidFill>
            <a:prstDash val="solid"/>
            <a:headEnd type="none" w="sm" len="sm"/>
            <a:tailEnd type="triangle" w="lg" len="med"/>
          </a:ln>
        </p:spPr>
      </p:sp>
      <p:pic>
        <p:nvPicPr>
          <p:cNvPr id="28" name="Audio 27">
            <a:hlinkClick r:id="" action="ppaction://media"/>
            <a:extLst>
              <a:ext uri="{FF2B5EF4-FFF2-40B4-BE49-F238E27FC236}">
                <a16:creationId xmlns:a16="http://schemas.microsoft.com/office/drawing/2014/main" id="{3B740BD1-0448-CCA9-943D-135DECC604EF}"/>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7322800" y="9321800"/>
            <a:ext cx="812800" cy="812800"/>
          </a:xfrm>
          <a:prstGeom prst="rect">
            <a:avLst/>
          </a:prstGeom>
        </p:spPr>
      </p:pic>
    </p:spTree>
    <p:custDataLst>
      <p:tags r:id="rId1"/>
    </p:custDataLst>
  </p:cSld>
  <p:clrMapOvr>
    <a:masterClrMapping/>
  </p:clrMapOvr>
  <p:transition spd="slow" advTm="3952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2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anim calcmode="lin" valueType="num">
                                      <p:cBhvr>
                                        <p:cTn id="16" dur="2000" fill="hold"/>
                                        <p:tgtEl>
                                          <p:spTgt spid="11"/>
                                        </p:tgtEl>
                                        <p:attrNameLst>
                                          <p:attrName>ppt_x</p:attrName>
                                        </p:attrNameLst>
                                      </p:cBhvr>
                                      <p:tavLst>
                                        <p:tav tm="0">
                                          <p:val>
                                            <p:strVal val="#ppt_x"/>
                                          </p:val>
                                        </p:tav>
                                        <p:tav tm="100000">
                                          <p:val>
                                            <p:strVal val="#ppt_x"/>
                                          </p:val>
                                        </p:tav>
                                      </p:tavLst>
                                    </p:anim>
                                    <p:anim calcmode="lin" valueType="num">
                                      <p:cBhvr>
                                        <p:cTn id="17" dur="200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5000"/>
                            </p:stCondLst>
                            <p:childTnLst>
                              <p:par>
                                <p:cTn id="19" presetID="42"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000"/>
                                        <p:tgtEl>
                                          <p:spTgt spid="3"/>
                                        </p:tgtEl>
                                      </p:cBhvr>
                                    </p:animEffect>
                                    <p:anim calcmode="lin" valueType="num">
                                      <p:cBhvr>
                                        <p:cTn id="22" dur="2000" fill="hold"/>
                                        <p:tgtEl>
                                          <p:spTgt spid="3"/>
                                        </p:tgtEl>
                                        <p:attrNameLst>
                                          <p:attrName>ppt_x</p:attrName>
                                        </p:attrNameLst>
                                      </p:cBhvr>
                                      <p:tavLst>
                                        <p:tav tm="0">
                                          <p:val>
                                            <p:strVal val="#ppt_x"/>
                                          </p:val>
                                        </p:tav>
                                        <p:tav tm="100000">
                                          <p:val>
                                            <p:strVal val="#ppt_x"/>
                                          </p:val>
                                        </p:tav>
                                      </p:tavLst>
                                    </p:anim>
                                    <p:anim calcmode="lin" valueType="num">
                                      <p:cBhvr>
                                        <p:cTn id="23" dur="2000" fill="hold"/>
                                        <p:tgtEl>
                                          <p:spTgt spid="3"/>
                                        </p:tgtEl>
                                        <p:attrNameLst>
                                          <p:attrName>ppt_y</p:attrName>
                                        </p:attrNameLst>
                                      </p:cBhvr>
                                      <p:tavLst>
                                        <p:tav tm="0">
                                          <p:val>
                                            <p:strVal val="#ppt_y+.1"/>
                                          </p:val>
                                        </p:tav>
                                        <p:tav tm="100000">
                                          <p:val>
                                            <p:strVal val="#ppt_y"/>
                                          </p:val>
                                        </p:tav>
                                      </p:tavLst>
                                    </p:anim>
                                  </p:childTnLst>
                                </p:cTn>
                              </p:par>
                            </p:childTnLst>
                          </p:cTn>
                        </p:par>
                        <p:par>
                          <p:cTn id="24" fill="hold">
                            <p:stCondLst>
                              <p:cond delay="7000"/>
                            </p:stCondLst>
                            <p:childTnLst>
                              <p:par>
                                <p:cTn id="25" presetID="42" presetClass="entr" presetSubtype="0" fill="hold" nodeType="afterEffect">
                                  <p:stCondLst>
                                    <p:cond delay="2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0"/>
                                        <p:tgtEl>
                                          <p:spTgt spid="9"/>
                                        </p:tgtEl>
                                      </p:cBhvr>
                                    </p:animEffect>
                                    <p:anim calcmode="lin" valueType="num">
                                      <p:cBhvr>
                                        <p:cTn id="28" dur="2000" fill="hold"/>
                                        <p:tgtEl>
                                          <p:spTgt spid="9"/>
                                        </p:tgtEl>
                                        <p:attrNameLst>
                                          <p:attrName>ppt_x</p:attrName>
                                        </p:attrNameLst>
                                      </p:cBhvr>
                                      <p:tavLst>
                                        <p:tav tm="0">
                                          <p:val>
                                            <p:strVal val="#ppt_x"/>
                                          </p:val>
                                        </p:tav>
                                        <p:tav tm="100000">
                                          <p:val>
                                            <p:strVal val="#ppt_x"/>
                                          </p:val>
                                        </p:tav>
                                      </p:tavLst>
                                    </p:anim>
                                    <p:anim calcmode="lin" valueType="num">
                                      <p:cBhvr>
                                        <p:cTn id="29" dur="2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11000"/>
                            </p:stCondLst>
                            <p:childTnLst>
                              <p:par>
                                <p:cTn id="31" presetID="42"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000"/>
                                        <p:tgtEl>
                                          <p:spTgt spid="12"/>
                                        </p:tgtEl>
                                      </p:cBhvr>
                                    </p:animEffect>
                                    <p:anim calcmode="lin" valueType="num">
                                      <p:cBhvr>
                                        <p:cTn id="34" dur="2000" fill="hold"/>
                                        <p:tgtEl>
                                          <p:spTgt spid="12"/>
                                        </p:tgtEl>
                                        <p:attrNameLst>
                                          <p:attrName>ppt_x</p:attrName>
                                        </p:attrNameLst>
                                      </p:cBhvr>
                                      <p:tavLst>
                                        <p:tav tm="0">
                                          <p:val>
                                            <p:strVal val="#ppt_x"/>
                                          </p:val>
                                        </p:tav>
                                        <p:tav tm="100000">
                                          <p:val>
                                            <p:strVal val="#ppt_x"/>
                                          </p:val>
                                        </p:tav>
                                      </p:tavLst>
                                    </p:anim>
                                    <p:anim calcmode="lin" valueType="num">
                                      <p:cBhvr>
                                        <p:cTn id="35" dur="20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13000"/>
                            </p:stCondLst>
                            <p:childTnLst>
                              <p:par>
                                <p:cTn id="37" presetID="42" presetClass="entr" presetSubtype="0"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000"/>
                                        <p:tgtEl>
                                          <p:spTgt spid="14"/>
                                        </p:tgtEl>
                                      </p:cBhvr>
                                    </p:animEffect>
                                    <p:anim calcmode="lin" valueType="num">
                                      <p:cBhvr>
                                        <p:cTn id="40" dur="2000" fill="hold"/>
                                        <p:tgtEl>
                                          <p:spTgt spid="14"/>
                                        </p:tgtEl>
                                        <p:attrNameLst>
                                          <p:attrName>ppt_x</p:attrName>
                                        </p:attrNameLst>
                                      </p:cBhvr>
                                      <p:tavLst>
                                        <p:tav tm="0">
                                          <p:val>
                                            <p:strVal val="#ppt_x"/>
                                          </p:val>
                                        </p:tav>
                                        <p:tav tm="100000">
                                          <p:val>
                                            <p:strVal val="#ppt_x"/>
                                          </p:val>
                                        </p:tav>
                                      </p:tavLst>
                                    </p:anim>
                                    <p:anim calcmode="lin" valueType="num">
                                      <p:cBhvr>
                                        <p:cTn id="41" dur="2000" fill="hold"/>
                                        <p:tgtEl>
                                          <p:spTgt spid="14"/>
                                        </p:tgtEl>
                                        <p:attrNameLst>
                                          <p:attrName>ppt_y</p:attrName>
                                        </p:attrNameLst>
                                      </p:cBhvr>
                                      <p:tavLst>
                                        <p:tav tm="0">
                                          <p:val>
                                            <p:strVal val="#ppt_y+.1"/>
                                          </p:val>
                                        </p:tav>
                                        <p:tav tm="100000">
                                          <p:val>
                                            <p:strVal val="#ppt_y"/>
                                          </p:val>
                                        </p:tav>
                                      </p:tavLst>
                                    </p:anim>
                                  </p:childTnLst>
                                </p:cTn>
                              </p:par>
                            </p:childTnLst>
                          </p:cTn>
                        </p:par>
                        <p:par>
                          <p:cTn id="42" fill="hold">
                            <p:stCondLst>
                              <p:cond delay="15000"/>
                            </p:stCondLst>
                            <p:childTnLst>
                              <p:par>
                                <p:cTn id="43" presetID="42"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ppt_x</p:attrName>
                                        </p:attrNameLst>
                                      </p:cBhvr>
                                      <p:tavLst>
                                        <p:tav tm="0">
                                          <p:val>
                                            <p:strVal val="#ppt_x"/>
                                          </p:val>
                                        </p:tav>
                                        <p:tav tm="100000">
                                          <p:val>
                                            <p:strVal val="#ppt_x"/>
                                          </p:val>
                                        </p:tav>
                                      </p:tavLst>
                                    </p:anim>
                                    <p:anim calcmode="lin" valueType="num">
                                      <p:cBhvr>
                                        <p:cTn id="47" dur="20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17000"/>
                            </p:stCondLst>
                            <p:childTnLst>
                              <p:par>
                                <p:cTn id="49" presetID="42"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2000"/>
                                        <p:tgtEl>
                                          <p:spTgt spid="18"/>
                                        </p:tgtEl>
                                      </p:cBhvr>
                                    </p:animEffect>
                                    <p:anim calcmode="lin" valueType="num">
                                      <p:cBhvr>
                                        <p:cTn id="52" dur="2000" fill="hold"/>
                                        <p:tgtEl>
                                          <p:spTgt spid="18"/>
                                        </p:tgtEl>
                                        <p:attrNameLst>
                                          <p:attrName>ppt_x</p:attrName>
                                        </p:attrNameLst>
                                      </p:cBhvr>
                                      <p:tavLst>
                                        <p:tav tm="0">
                                          <p:val>
                                            <p:strVal val="#ppt_x"/>
                                          </p:val>
                                        </p:tav>
                                        <p:tav tm="100000">
                                          <p:val>
                                            <p:strVal val="#ppt_x"/>
                                          </p:val>
                                        </p:tav>
                                      </p:tavLst>
                                    </p:anim>
                                    <p:anim calcmode="lin" valueType="num">
                                      <p:cBhvr>
                                        <p:cTn id="53" dur="2000" fill="hold"/>
                                        <p:tgtEl>
                                          <p:spTgt spid="18"/>
                                        </p:tgtEl>
                                        <p:attrNameLst>
                                          <p:attrName>ppt_y</p:attrName>
                                        </p:attrNameLst>
                                      </p:cBhvr>
                                      <p:tavLst>
                                        <p:tav tm="0">
                                          <p:val>
                                            <p:strVal val="#ppt_y+.1"/>
                                          </p:val>
                                        </p:tav>
                                        <p:tav tm="100000">
                                          <p:val>
                                            <p:strVal val="#ppt_y"/>
                                          </p:val>
                                        </p:tav>
                                      </p:tavLst>
                                    </p:anim>
                                  </p:childTnLst>
                                </p:cTn>
                              </p:par>
                            </p:childTnLst>
                          </p:cTn>
                        </p:par>
                        <p:par>
                          <p:cTn id="54" fill="hold">
                            <p:stCondLst>
                              <p:cond delay="19000"/>
                            </p:stCondLst>
                            <p:childTnLst>
                              <p:par>
                                <p:cTn id="55" presetID="42" presetClass="entr" presetSubtype="0"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2000"/>
                                        <p:tgtEl>
                                          <p:spTgt spid="19"/>
                                        </p:tgtEl>
                                      </p:cBhvr>
                                    </p:animEffect>
                                    <p:anim calcmode="lin" valueType="num">
                                      <p:cBhvr>
                                        <p:cTn id="58" dur="2000" fill="hold"/>
                                        <p:tgtEl>
                                          <p:spTgt spid="19"/>
                                        </p:tgtEl>
                                        <p:attrNameLst>
                                          <p:attrName>ppt_x</p:attrName>
                                        </p:attrNameLst>
                                      </p:cBhvr>
                                      <p:tavLst>
                                        <p:tav tm="0">
                                          <p:val>
                                            <p:strVal val="#ppt_x"/>
                                          </p:val>
                                        </p:tav>
                                        <p:tav tm="100000">
                                          <p:val>
                                            <p:strVal val="#ppt_x"/>
                                          </p:val>
                                        </p:tav>
                                      </p:tavLst>
                                    </p:anim>
                                    <p:anim calcmode="lin" valueType="num">
                                      <p:cBhvr>
                                        <p:cTn id="59" dur="2000" fill="hold"/>
                                        <p:tgtEl>
                                          <p:spTgt spid="19"/>
                                        </p:tgtEl>
                                        <p:attrNameLst>
                                          <p:attrName>ppt_y</p:attrName>
                                        </p:attrNameLst>
                                      </p:cBhvr>
                                      <p:tavLst>
                                        <p:tav tm="0">
                                          <p:val>
                                            <p:strVal val="#ppt_y+.1"/>
                                          </p:val>
                                        </p:tav>
                                        <p:tav tm="100000">
                                          <p:val>
                                            <p:strVal val="#ppt_y"/>
                                          </p:val>
                                        </p:tav>
                                      </p:tavLst>
                                    </p:anim>
                                  </p:childTnLst>
                                </p:cTn>
                              </p:par>
                            </p:childTnLst>
                          </p:cTn>
                        </p:par>
                        <p:par>
                          <p:cTn id="60" fill="hold">
                            <p:stCondLst>
                              <p:cond delay="21000"/>
                            </p:stCondLst>
                            <p:childTnLst>
                              <p:par>
                                <p:cTn id="61" presetID="42" presetClass="entr" presetSubtype="0" fill="hold"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000"/>
                                        <p:tgtEl>
                                          <p:spTgt spid="20"/>
                                        </p:tgtEl>
                                      </p:cBhvr>
                                    </p:animEffect>
                                    <p:anim calcmode="lin" valueType="num">
                                      <p:cBhvr>
                                        <p:cTn id="64" dur="2000" fill="hold"/>
                                        <p:tgtEl>
                                          <p:spTgt spid="20"/>
                                        </p:tgtEl>
                                        <p:attrNameLst>
                                          <p:attrName>ppt_x</p:attrName>
                                        </p:attrNameLst>
                                      </p:cBhvr>
                                      <p:tavLst>
                                        <p:tav tm="0">
                                          <p:val>
                                            <p:strVal val="#ppt_x"/>
                                          </p:val>
                                        </p:tav>
                                        <p:tav tm="100000">
                                          <p:val>
                                            <p:strVal val="#ppt_x"/>
                                          </p:val>
                                        </p:tav>
                                      </p:tavLst>
                                    </p:anim>
                                    <p:anim calcmode="lin" valueType="num">
                                      <p:cBhvr>
                                        <p:cTn id="65" dur="200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3000"/>
                            </p:stCondLst>
                            <p:childTnLst>
                              <p:par>
                                <p:cTn id="67" presetID="42" presetClass="entr" presetSubtype="0" fill="hold" grpId="0" nodeType="afterEffect">
                                  <p:stCondLst>
                                    <p:cond delay="200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2000"/>
                                        <p:tgtEl>
                                          <p:spTgt spid="21"/>
                                        </p:tgtEl>
                                      </p:cBhvr>
                                    </p:animEffect>
                                    <p:anim calcmode="lin" valueType="num">
                                      <p:cBhvr>
                                        <p:cTn id="70" dur="2000" fill="hold"/>
                                        <p:tgtEl>
                                          <p:spTgt spid="21"/>
                                        </p:tgtEl>
                                        <p:attrNameLst>
                                          <p:attrName>ppt_x</p:attrName>
                                        </p:attrNameLst>
                                      </p:cBhvr>
                                      <p:tavLst>
                                        <p:tav tm="0">
                                          <p:val>
                                            <p:strVal val="#ppt_x"/>
                                          </p:val>
                                        </p:tav>
                                        <p:tav tm="100000">
                                          <p:val>
                                            <p:strVal val="#ppt_x"/>
                                          </p:val>
                                        </p:tav>
                                      </p:tavLst>
                                    </p:anim>
                                    <p:anim calcmode="lin" valueType="num">
                                      <p:cBhvr>
                                        <p:cTn id="71" dur="2000" fill="hold"/>
                                        <p:tgtEl>
                                          <p:spTgt spid="21"/>
                                        </p:tgtEl>
                                        <p:attrNameLst>
                                          <p:attrName>ppt_y</p:attrName>
                                        </p:attrNameLst>
                                      </p:cBhvr>
                                      <p:tavLst>
                                        <p:tav tm="0">
                                          <p:val>
                                            <p:strVal val="#ppt_y+.1"/>
                                          </p:val>
                                        </p:tav>
                                        <p:tav tm="100000">
                                          <p:val>
                                            <p:strVal val="#ppt_y"/>
                                          </p:val>
                                        </p:tav>
                                      </p:tavLst>
                                    </p:anim>
                                  </p:childTnLst>
                                </p:cTn>
                              </p:par>
                            </p:childTnLst>
                          </p:cTn>
                        </p:par>
                        <p:par>
                          <p:cTn id="72" fill="hold">
                            <p:stCondLst>
                              <p:cond delay="27000"/>
                            </p:stCondLst>
                            <p:childTnLst>
                              <p:par>
                                <p:cTn id="73" presetID="42" presetClass="entr" presetSubtype="0" fill="hold" grpId="0" nodeType="afterEffect">
                                  <p:stCondLst>
                                    <p:cond delay="200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2000"/>
                                        <p:tgtEl>
                                          <p:spTgt spid="22"/>
                                        </p:tgtEl>
                                      </p:cBhvr>
                                    </p:animEffect>
                                    <p:anim calcmode="lin" valueType="num">
                                      <p:cBhvr>
                                        <p:cTn id="76" dur="2000" fill="hold"/>
                                        <p:tgtEl>
                                          <p:spTgt spid="22"/>
                                        </p:tgtEl>
                                        <p:attrNameLst>
                                          <p:attrName>ppt_x</p:attrName>
                                        </p:attrNameLst>
                                      </p:cBhvr>
                                      <p:tavLst>
                                        <p:tav tm="0">
                                          <p:val>
                                            <p:strVal val="#ppt_x"/>
                                          </p:val>
                                        </p:tav>
                                        <p:tav tm="100000">
                                          <p:val>
                                            <p:strVal val="#ppt_x"/>
                                          </p:val>
                                        </p:tav>
                                      </p:tavLst>
                                    </p:anim>
                                    <p:anim calcmode="lin" valueType="num">
                                      <p:cBhvr>
                                        <p:cTn id="77" dur="2000" fill="hold"/>
                                        <p:tgtEl>
                                          <p:spTgt spid="22"/>
                                        </p:tgtEl>
                                        <p:attrNameLst>
                                          <p:attrName>ppt_y</p:attrName>
                                        </p:attrNameLst>
                                      </p:cBhvr>
                                      <p:tavLst>
                                        <p:tav tm="0">
                                          <p:val>
                                            <p:strVal val="#ppt_y+.1"/>
                                          </p:val>
                                        </p:tav>
                                        <p:tav tm="100000">
                                          <p:val>
                                            <p:strVal val="#ppt_y"/>
                                          </p:val>
                                        </p:tav>
                                      </p:tavLst>
                                    </p:anim>
                                  </p:childTnLst>
                                </p:cTn>
                              </p:par>
                            </p:childTnLst>
                          </p:cTn>
                        </p:par>
                        <p:par>
                          <p:cTn id="78" fill="hold">
                            <p:stCondLst>
                              <p:cond delay="31000"/>
                            </p:stCondLst>
                            <p:childTnLst>
                              <p:par>
                                <p:cTn id="79" presetID="42" presetClass="entr" presetSubtype="0" fill="hold" grpId="0" nodeType="afterEffect">
                                  <p:stCondLst>
                                    <p:cond delay="200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2000"/>
                                        <p:tgtEl>
                                          <p:spTgt spid="23"/>
                                        </p:tgtEl>
                                      </p:cBhvr>
                                    </p:animEffect>
                                    <p:anim calcmode="lin" valueType="num">
                                      <p:cBhvr>
                                        <p:cTn id="82" dur="2000" fill="hold"/>
                                        <p:tgtEl>
                                          <p:spTgt spid="23"/>
                                        </p:tgtEl>
                                        <p:attrNameLst>
                                          <p:attrName>ppt_x</p:attrName>
                                        </p:attrNameLst>
                                      </p:cBhvr>
                                      <p:tavLst>
                                        <p:tav tm="0">
                                          <p:val>
                                            <p:strVal val="#ppt_x"/>
                                          </p:val>
                                        </p:tav>
                                        <p:tav tm="100000">
                                          <p:val>
                                            <p:strVal val="#ppt_x"/>
                                          </p:val>
                                        </p:tav>
                                      </p:tavLst>
                                    </p:anim>
                                    <p:anim calcmode="lin" valueType="num">
                                      <p:cBhvr>
                                        <p:cTn id="83" dur="2000" fill="hold"/>
                                        <p:tgtEl>
                                          <p:spTgt spid="23"/>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1000"/>
                                        <p:tgtEl>
                                          <p:spTgt spid="24"/>
                                        </p:tgtEl>
                                      </p:cBhvr>
                                    </p:animEffect>
                                    <p:anim calcmode="lin" valueType="num">
                                      <p:cBhvr>
                                        <p:cTn id="87" dur="1000" fill="hold"/>
                                        <p:tgtEl>
                                          <p:spTgt spid="24"/>
                                        </p:tgtEl>
                                        <p:attrNameLst>
                                          <p:attrName>ppt_x</p:attrName>
                                        </p:attrNameLst>
                                      </p:cBhvr>
                                      <p:tavLst>
                                        <p:tav tm="0">
                                          <p:val>
                                            <p:strVal val="#ppt_x"/>
                                          </p:val>
                                        </p:tav>
                                        <p:tav tm="100000">
                                          <p:val>
                                            <p:strVal val="#ppt_x"/>
                                          </p:val>
                                        </p:tav>
                                      </p:tavLst>
                                    </p:anim>
                                    <p:anim calcmode="lin" valueType="num">
                                      <p:cBhvr>
                                        <p:cTn id="8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9" fill="hold" display="0">
                  <p:stCondLst>
                    <p:cond delay="indefinite"/>
                  </p:stCondLst>
                  <p:endCondLst>
                    <p:cond evt="onStopAudio" delay="0">
                      <p:tgtEl>
                        <p:sldTgt/>
                      </p:tgtEl>
                    </p:cond>
                  </p:endCondLst>
                </p:cTn>
                <p:tgtEl>
                  <p:spTgt spid="28"/>
                </p:tgtEl>
              </p:cMediaNode>
            </p:audio>
          </p:childTnLst>
        </p:cTn>
      </p:par>
    </p:tnLst>
    <p:bldLst>
      <p:bldP spid="11" grpId="0"/>
      <p:bldP spid="21"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5400000">
            <a:off x="-2500840" y="5133975"/>
            <a:ext cx="6587891" cy="0"/>
          </a:xfrm>
          <a:prstGeom prst="line">
            <a:avLst/>
          </a:prstGeom>
          <a:ln w="19050" cap="flat">
            <a:solidFill>
              <a:srgbClr val="E6E6E6"/>
            </a:solidFill>
            <a:prstDash val="solid"/>
            <a:headEnd type="none" w="sm" len="sm"/>
            <a:tailEnd type="none" w="sm" len="sm"/>
          </a:ln>
        </p:spPr>
      </p:sp>
      <p:grpSp>
        <p:nvGrpSpPr>
          <p:cNvPr id="3" name="Group 3"/>
          <p:cNvGrpSpPr>
            <a:grpSpLocks noChangeAspect="1"/>
          </p:cNvGrpSpPr>
          <p:nvPr/>
        </p:nvGrpSpPr>
        <p:grpSpPr>
          <a:xfrm>
            <a:off x="1474912" y="3940217"/>
            <a:ext cx="8053257" cy="4619251"/>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6"/>
              <a:stretch>
                <a:fillRect l="-9274" r="-9274"/>
              </a:stretch>
            </a:blipFill>
          </p:spPr>
        </p:sp>
      </p:grpSp>
      <p:grpSp>
        <p:nvGrpSpPr>
          <p:cNvPr id="9" name="Group 9"/>
          <p:cNvGrpSpPr/>
          <p:nvPr/>
        </p:nvGrpSpPr>
        <p:grpSpPr>
          <a:xfrm rot="-10800000">
            <a:off x="9651994" y="1633033"/>
            <a:ext cx="7188367" cy="6926435"/>
            <a:chOff x="0" y="0"/>
            <a:chExt cx="9681302" cy="9328532"/>
          </a:xfrm>
        </p:grpSpPr>
        <p:sp>
          <p:nvSpPr>
            <p:cNvPr id="10" name="Freeform 10"/>
            <p:cNvSpPr/>
            <p:nvPr/>
          </p:nvSpPr>
          <p:spPr>
            <a:xfrm>
              <a:off x="0" y="0"/>
              <a:ext cx="9681301" cy="9328532"/>
            </a:xfrm>
            <a:custGeom>
              <a:avLst/>
              <a:gdLst/>
              <a:ahLst/>
              <a:cxnLst/>
              <a:rect l="l" t="t" r="r" b="b"/>
              <a:pathLst>
                <a:path w="9681301" h="9328532">
                  <a:moveTo>
                    <a:pt x="8975182" y="6848663"/>
                  </a:moveTo>
                  <a:lnTo>
                    <a:pt x="8975182" y="0"/>
                  </a:lnTo>
                  <a:lnTo>
                    <a:pt x="0" y="0"/>
                  </a:lnTo>
                  <a:lnTo>
                    <a:pt x="0" y="9328532"/>
                  </a:lnTo>
                  <a:lnTo>
                    <a:pt x="8975182" y="9328532"/>
                  </a:lnTo>
                  <a:lnTo>
                    <a:pt x="8975182" y="7433692"/>
                  </a:lnTo>
                  <a:lnTo>
                    <a:pt x="9681301" y="7142862"/>
                  </a:lnTo>
                  <a:lnTo>
                    <a:pt x="8975182" y="6848663"/>
                  </a:lnTo>
                  <a:close/>
                </a:path>
              </a:pathLst>
            </a:custGeom>
            <a:solidFill>
              <a:srgbClr val="1F4C63"/>
            </a:solidFill>
          </p:spPr>
        </p:sp>
      </p:grpSp>
      <p:sp>
        <p:nvSpPr>
          <p:cNvPr id="11" name="TextBox 11"/>
          <p:cNvSpPr txBox="1"/>
          <p:nvPr/>
        </p:nvSpPr>
        <p:spPr>
          <a:xfrm>
            <a:off x="2393533" y="1794958"/>
            <a:ext cx="6750467" cy="1565621"/>
          </a:xfrm>
          <a:prstGeom prst="rect">
            <a:avLst/>
          </a:prstGeom>
        </p:spPr>
        <p:txBody>
          <a:bodyPr lIns="0" tIns="0" rIns="0" bIns="0" rtlCol="0" anchor="t">
            <a:spAutoFit/>
          </a:bodyPr>
          <a:lstStyle/>
          <a:p>
            <a:pPr>
              <a:lnSpc>
                <a:spcPts val="4466"/>
              </a:lnSpc>
            </a:pPr>
            <a:r>
              <a:rPr lang="en-US" sz="5075" spc="162" dirty="0">
                <a:solidFill>
                  <a:srgbClr val="2E2E2E"/>
                </a:solidFill>
                <a:latin typeface="Montserrat Extra-Bold"/>
              </a:rPr>
              <a:t>METHODOLOGY</a:t>
            </a:r>
          </a:p>
          <a:p>
            <a:pPr>
              <a:lnSpc>
                <a:spcPts val="4466"/>
              </a:lnSpc>
            </a:pPr>
            <a:endParaRPr lang="en-US" sz="5075" spc="162" dirty="0">
              <a:solidFill>
                <a:srgbClr val="2E2E2E"/>
              </a:solidFill>
              <a:latin typeface="Montserrat Extra-Bold"/>
            </a:endParaRPr>
          </a:p>
          <a:p>
            <a:pPr>
              <a:lnSpc>
                <a:spcPts val="3146"/>
              </a:lnSpc>
            </a:pPr>
            <a:r>
              <a:rPr lang="en-US" sz="3575" spc="114" dirty="0">
                <a:solidFill>
                  <a:srgbClr val="1F4C63"/>
                </a:solidFill>
                <a:latin typeface="Montserrat Semi-Bold"/>
              </a:rPr>
              <a:t>QUANTITATIVE RESEARCH</a:t>
            </a:r>
          </a:p>
        </p:txBody>
      </p:sp>
      <p:grpSp>
        <p:nvGrpSpPr>
          <p:cNvPr id="12" name="Group 12"/>
          <p:cNvGrpSpPr/>
          <p:nvPr/>
        </p:nvGrpSpPr>
        <p:grpSpPr>
          <a:xfrm>
            <a:off x="10792853" y="2497559"/>
            <a:ext cx="1151877" cy="1151877"/>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4" name="Group 14"/>
          <p:cNvGrpSpPr/>
          <p:nvPr/>
        </p:nvGrpSpPr>
        <p:grpSpPr>
          <a:xfrm>
            <a:off x="10792853" y="4479893"/>
            <a:ext cx="1151877" cy="1151877"/>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1040549" y="4808999"/>
            <a:ext cx="656484" cy="466701"/>
          </a:xfrm>
          <a:prstGeom prst="rect">
            <a:avLst/>
          </a:prstGeom>
        </p:spPr>
      </p:pic>
      <p:pic>
        <p:nvPicPr>
          <p:cNvPr id="17" name="Picture 1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1040549" y="2880429"/>
            <a:ext cx="656484" cy="403440"/>
          </a:xfrm>
          <a:prstGeom prst="rect">
            <a:avLst/>
          </a:prstGeom>
        </p:spPr>
      </p:pic>
      <p:sp>
        <p:nvSpPr>
          <p:cNvPr id="18" name="TextBox 18"/>
          <p:cNvSpPr txBox="1"/>
          <p:nvPr/>
        </p:nvSpPr>
        <p:spPr>
          <a:xfrm>
            <a:off x="12385919" y="2795876"/>
            <a:ext cx="3425872" cy="487992"/>
          </a:xfrm>
          <a:prstGeom prst="rect">
            <a:avLst/>
          </a:prstGeom>
        </p:spPr>
        <p:txBody>
          <a:bodyPr lIns="0" tIns="0" rIns="0" bIns="0" rtlCol="0" anchor="t">
            <a:spAutoFit/>
          </a:bodyPr>
          <a:lstStyle/>
          <a:p>
            <a:pPr algn="just">
              <a:lnSpc>
                <a:spcPts val="3923"/>
              </a:lnSpc>
            </a:pPr>
            <a:r>
              <a:rPr lang="en-US" sz="2972">
                <a:solidFill>
                  <a:srgbClr val="FFFFFF"/>
                </a:solidFill>
                <a:latin typeface="Montserrat Semi-Bold"/>
              </a:rPr>
              <a:t>Questionnaires</a:t>
            </a:r>
          </a:p>
        </p:txBody>
      </p:sp>
      <p:sp>
        <p:nvSpPr>
          <p:cNvPr id="19" name="TextBox 19"/>
          <p:cNvSpPr txBox="1"/>
          <p:nvPr/>
        </p:nvSpPr>
        <p:spPr>
          <a:xfrm>
            <a:off x="12385919" y="4880400"/>
            <a:ext cx="4030554" cy="488101"/>
          </a:xfrm>
          <a:prstGeom prst="rect">
            <a:avLst/>
          </a:prstGeom>
        </p:spPr>
        <p:txBody>
          <a:bodyPr lIns="0" tIns="0" rIns="0" bIns="0" rtlCol="0" anchor="t">
            <a:spAutoFit/>
          </a:bodyPr>
          <a:lstStyle/>
          <a:p>
            <a:pPr>
              <a:lnSpc>
                <a:spcPts val="3923"/>
              </a:lnSpc>
            </a:pPr>
            <a:r>
              <a:rPr lang="en-US" sz="2972" spc="95">
                <a:solidFill>
                  <a:srgbClr val="FFFFFF"/>
                </a:solidFill>
                <a:latin typeface="Montserrat Semi-Bold"/>
              </a:rPr>
              <a:t>Interviews</a:t>
            </a:r>
          </a:p>
        </p:txBody>
      </p:sp>
      <p:sp>
        <p:nvSpPr>
          <p:cNvPr id="20" name="AutoShape 20"/>
          <p:cNvSpPr/>
          <p:nvPr/>
        </p:nvSpPr>
        <p:spPr>
          <a:xfrm rot="-10800000">
            <a:off x="17183100" y="743651"/>
            <a:ext cx="525879" cy="0"/>
          </a:xfrm>
          <a:prstGeom prst="line">
            <a:avLst/>
          </a:prstGeom>
          <a:ln w="38100" cap="rnd">
            <a:solidFill>
              <a:srgbClr val="1F4C63"/>
            </a:solidFill>
            <a:prstDash val="solid"/>
            <a:headEnd type="none" w="sm" len="sm"/>
            <a:tailEnd type="triangle" w="lg" len="med"/>
          </a:ln>
        </p:spPr>
      </p:sp>
      <p:sp>
        <p:nvSpPr>
          <p:cNvPr id="21" name="TextBox 21"/>
          <p:cNvSpPr txBox="1"/>
          <p:nvPr/>
        </p:nvSpPr>
        <p:spPr>
          <a:xfrm>
            <a:off x="12385919" y="5555570"/>
            <a:ext cx="4312340" cy="1214411"/>
          </a:xfrm>
          <a:prstGeom prst="rect">
            <a:avLst/>
          </a:prstGeom>
        </p:spPr>
        <p:txBody>
          <a:bodyPr lIns="0" tIns="0" rIns="0" bIns="0" rtlCol="0" anchor="t">
            <a:spAutoFit/>
          </a:bodyPr>
          <a:lstStyle/>
          <a:p>
            <a:pPr>
              <a:lnSpc>
                <a:spcPts val="3841"/>
              </a:lnSpc>
            </a:pPr>
            <a:r>
              <a:rPr lang="en-US" sz="2527">
                <a:solidFill>
                  <a:srgbClr val="FFFFFF"/>
                </a:solidFill>
                <a:latin typeface="Montserrat Semi-Bold Bold"/>
              </a:rPr>
              <a:t>Sample size</a:t>
            </a:r>
          </a:p>
          <a:p>
            <a:pPr marL="416087" lvl="1" indent="-208044">
              <a:lnSpc>
                <a:spcPts val="2929"/>
              </a:lnSpc>
              <a:buFont typeface="Arial"/>
              <a:buChar char="•"/>
            </a:pPr>
            <a:r>
              <a:rPr lang="en-US" sz="1927">
                <a:solidFill>
                  <a:srgbClr val="FFFFFF"/>
                </a:solidFill>
                <a:latin typeface="Montserrat Semi-Bold"/>
              </a:rPr>
              <a:t>40 participants selected through random sampling.  </a:t>
            </a:r>
          </a:p>
        </p:txBody>
      </p:sp>
      <p:pic>
        <p:nvPicPr>
          <p:cNvPr id="22" name="Audio 21">
            <a:hlinkClick r:id="" action="ppaction://media"/>
            <a:extLst>
              <a:ext uri="{FF2B5EF4-FFF2-40B4-BE49-F238E27FC236}">
                <a16:creationId xmlns:a16="http://schemas.microsoft.com/office/drawing/2014/main" id="{03813648-2BBD-2857-6F5D-33F1F1A82967}"/>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7322800" y="9321800"/>
            <a:ext cx="812800" cy="812800"/>
          </a:xfrm>
          <a:prstGeom prst="rect">
            <a:avLst/>
          </a:prstGeom>
        </p:spPr>
      </p:pic>
    </p:spTree>
    <p:custDataLst>
      <p:tags r:id="rId1"/>
    </p:custDataLst>
  </p:cSld>
  <p:clrMapOvr>
    <a:masterClrMapping/>
  </p:clrMapOvr>
  <p:transition spd="slow" advTm="74368">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nodeType="afterEffect">
                                  <p:stCondLst>
                                    <p:cond delay="2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000"/>
                                        <p:tgtEl>
                                          <p:spTgt spid="3"/>
                                        </p:tgtEl>
                                      </p:cBhvr>
                                    </p:animEffect>
                                    <p:anim calcmode="lin" valueType="num">
                                      <p:cBhvr>
                                        <p:cTn id="16" dur="2000" fill="hold"/>
                                        <p:tgtEl>
                                          <p:spTgt spid="3"/>
                                        </p:tgtEl>
                                        <p:attrNameLst>
                                          <p:attrName>ppt_x</p:attrName>
                                        </p:attrNameLst>
                                      </p:cBhvr>
                                      <p:tavLst>
                                        <p:tav tm="0">
                                          <p:val>
                                            <p:strVal val="#ppt_x"/>
                                          </p:val>
                                        </p:tav>
                                        <p:tav tm="100000">
                                          <p:val>
                                            <p:strVal val="#ppt_x"/>
                                          </p:val>
                                        </p:tav>
                                      </p:tavLst>
                                    </p:anim>
                                    <p:anim calcmode="lin" valueType="num">
                                      <p:cBhvr>
                                        <p:cTn id="17" dur="2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5000"/>
                            </p:stCondLst>
                            <p:childTnLst>
                              <p:par>
                                <p:cTn id="19" presetID="42" presetClass="entr" presetSubtype="0" fill="hold" grpId="0" nodeType="afterEffect">
                                  <p:stCondLst>
                                    <p:cond delay="20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2000"/>
                                        <p:tgtEl>
                                          <p:spTgt spid="11"/>
                                        </p:tgtEl>
                                      </p:cBhvr>
                                    </p:animEffect>
                                    <p:anim calcmode="lin" valueType="num">
                                      <p:cBhvr>
                                        <p:cTn id="22" dur="2000" fill="hold"/>
                                        <p:tgtEl>
                                          <p:spTgt spid="11"/>
                                        </p:tgtEl>
                                        <p:attrNameLst>
                                          <p:attrName>ppt_x</p:attrName>
                                        </p:attrNameLst>
                                      </p:cBhvr>
                                      <p:tavLst>
                                        <p:tav tm="0">
                                          <p:val>
                                            <p:strVal val="#ppt_x"/>
                                          </p:val>
                                        </p:tav>
                                        <p:tav tm="100000">
                                          <p:val>
                                            <p:strVal val="#ppt_x"/>
                                          </p:val>
                                        </p:tav>
                                      </p:tavLst>
                                    </p:anim>
                                    <p:anim calcmode="lin" valueType="num">
                                      <p:cBhvr>
                                        <p:cTn id="23" dur="20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9000"/>
                            </p:stCondLst>
                            <p:childTnLst>
                              <p:par>
                                <p:cTn id="25" presetID="42" presetClass="entr" presetSubtype="0" fill="hold" nodeType="afterEffect">
                                  <p:stCondLst>
                                    <p:cond delay="2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0"/>
                                        <p:tgtEl>
                                          <p:spTgt spid="9"/>
                                        </p:tgtEl>
                                      </p:cBhvr>
                                    </p:animEffect>
                                    <p:anim calcmode="lin" valueType="num">
                                      <p:cBhvr>
                                        <p:cTn id="28" dur="2000" fill="hold"/>
                                        <p:tgtEl>
                                          <p:spTgt spid="9"/>
                                        </p:tgtEl>
                                        <p:attrNameLst>
                                          <p:attrName>ppt_x</p:attrName>
                                        </p:attrNameLst>
                                      </p:cBhvr>
                                      <p:tavLst>
                                        <p:tav tm="0">
                                          <p:val>
                                            <p:strVal val="#ppt_x"/>
                                          </p:val>
                                        </p:tav>
                                        <p:tav tm="100000">
                                          <p:val>
                                            <p:strVal val="#ppt_x"/>
                                          </p:val>
                                        </p:tav>
                                      </p:tavLst>
                                    </p:anim>
                                    <p:anim calcmode="lin" valueType="num">
                                      <p:cBhvr>
                                        <p:cTn id="29" dur="2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13000"/>
                            </p:stCondLst>
                            <p:childTnLst>
                              <p:par>
                                <p:cTn id="31" presetID="42" presetClass="entr" presetSubtype="0" repeatCount="0" fill="hold" nodeType="afterEffect">
                                  <p:stCondLst>
                                    <p:cond delay="20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000"/>
                                        <p:tgtEl>
                                          <p:spTgt spid="12"/>
                                        </p:tgtEl>
                                      </p:cBhvr>
                                    </p:animEffect>
                                    <p:anim calcmode="lin" valueType="num">
                                      <p:cBhvr>
                                        <p:cTn id="34" dur="2000" fill="hold"/>
                                        <p:tgtEl>
                                          <p:spTgt spid="12"/>
                                        </p:tgtEl>
                                        <p:attrNameLst>
                                          <p:attrName>ppt_x</p:attrName>
                                        </p:attrNameLst>
                                      </p:cBhvr>
                                      <p:tavLst>
                                        <p:tav tm="0">
                                          <p:val>
                                            <p:strVal val="#ppt_x"/>
                                          </p:val>
                                        </p:tav>
                                        <p:tav tm="100000">
                                          <p:val>
                                            <p:strVal val="#ppt_x"/>
                                          </p:val>
                                        </p:tav>
                                      </p:tavLst>
                                    </p:anim>
                                    <p:anim calcmode="lin" valueType="num">
                                      <p:cBhvr>
                                        <p:cTn id="35" dur="20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17000"/>
                            </p:stCondLst>
                            <p:childTnLst>
                              <p:par>
                                <p:cTn id="37" presetID="42" presetClass="entr" presetSubtype="0" fill="hold" nodeType="afterEffect">
                                  <p:stCondLst>
                                    <p:cond delay="20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000"/>
                                        <p:tgtEl>
                                          <p:spTgt spid="14"/>
                                        </p:tgtEl>
                                      </p:cBhvr>
                                    </p:animEffect>
                                    <p:anim calcmode="lin" valueType="num">
                                      <p:cBhvr>
                                        <p:cTn id="40" dur="2000" fill="hold"/>
                                        <p:tgtEl>
                                          <p:spTgt spid="14"/>
                                        </p:tgtEl>
                                        <p:attrNameLst>
                                          <p:attrName>ppt_x</p:attrName>
                                        </p:attrNameLst>
                                      </p:cBhvr>
                                      <p:tavLst>
                                        <p:tav tm="0">
                                          <p:val>
                                            <p:strVal val="#ppt_x"/>
                                          </p:val>
                                        </p:tav>
                                        <p:tav tm="100000">
                                          <p:val>
                                            <p:strVal val="#ppt_x"/>
                                          </p:val>
                                        </p:tav>
                                      </p:tavLst>
                                    </p:anim>
                                    <p:anim calcmode="lin" valueType="num">
                                      <p:cBhvr>
                                        <p:cTn id="41" dur="2000" fill="hold"/>
                                        <p:tgtEl>
                                          <p:spTgt spid="14"/>
                                        </p:tgtEl>
                                        <p:attrNameLst>
                                          <p:attrName>ppt_y</p:attrName>
                                        </p:attrNameLst>
                                      </p:cBhvr>
                                      <p:tavLst>
                                        <p:tav tm="0">
                                          <p:val>
                                            <p:strVal val="#ppt_y+.1"/>
                                          </p:val>
                                        </p:tav>
                                        <p:tav tm="100000">
                                          <p:val>
                                            <p:strVal val="#ppt_y"/>
                                          </p:val>
                                        </p:tav>
                                      </p:tavLst>
                                    </p:anim>
                                  </p:childTnLst>
                                </p:cTn>
                              </p:par>
                            </p:childTnLst>
                          </p:cTn>
                        </p:par>
                        <p:par>
                          <p:cTn id="42" fill="hold">
                            <p:stCondLst>
                              <p:cond delay="21000"/>
                            </p:stCondLst>
                            <p:childTnLst>
                              <p:par>
                                <p:cTn id="43" presetID="42" presetClass="entr" presetSubtype="0" fill="hold" nodeType="afterEffect">
                                  <p:stCondLst>
                                    <p:cond delay="200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anim calcmode="lin" valueType="num">
                                      <p:cBhvr>
                                        <p:cTn id="46" dur="2000" fill="hold"/>
                                        <p:tgtEl>
                                          <p:spTgt spid="16"/>
                                        </p:tgtEl>
                                        <p:attrNameLst>
                                          <p:attrName>ppt_x</p:attrName>
                                        </p:attrNameLst>
                                      </p:cBhvr>
                                      <p:tavLst>
                                        <p:tav tm="0">
                                          <p:val>
                                            <p:strVal val="#ppt_x"/>
                                          </p:val>
                                        </p:tav>
                                        <p:tav tm="100000">
                                          <p:val>
                                            <p:strVal val="#ppt_x"/>
                                          </p:val>
                                        </p:tav>
                                      </p:tavLst>
                                    </p:anim>
                                    <p:anim calcmode="lin" valueType="num">
                                      <p:cBhvr>
                                        <p:cTn id="47" dur="20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25000"/>
                            </p:stCondLst>
                            <p:childTnLst>
                              <p:par>
                                <p:cTn id="49" presetID="42" presetClass="entr" presetSubtype="0" fill="hold" nodeType="afterEffect">
                                  <p:stCondLst>
                                    <p:cond delay="200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2000"/>
                                        <p:tgtEl>
                                          <p:spTgt spid="17"/>
                                        </p:tgtEl>
                                      </p:cBhvr>
                                    </p:animEffect>
                                    <p:anim calcmode="lin" valueType="num">
                                      <p:cBhvr>
                                        <p:cTn id="52" dur="2000" fill="hold"/>
                                        <p:tgtEl>
                                          <p:spTgt spid="17"/>
                                        </p:tgtEl>
                                        <p:attrNameLst>
                                          <p:attrName>ppt_x</p:attrName>
                                        </p:attrNameLst>
                                      </p:cBhvr>
                                      <p:tavLst>
                                        <p:tav tm="0">
                                          <p:val>
                                            <p:strVal val="#ppt_x"/>
                                          </p:val>
                                        </p:tav>
                                        <p:tav tm="100000">
                                          <p:val>
                                            <p:strVal val="#ppt_x"/>
                                          </p:val>
                                        </p:tav>
                                      </p:tavLst>
                                    </p:anim>
                                    <p:anim calcmode="lin" valueType="num">
                                      <p:cBhvr>
                                        <p:cTn id="53" dur="2000" fill="hold"/>
                                        <p:tgtEl>
                                          <p:spTgt spid="17"/>
                                        </p:tgtEl>
                                        <p:attrNameLst>
                                          <p:attrName>ppt_y</p:attrName>
                                        </p:attrNameLst>
                                      </p:cBhvr>
                                      <p:tavLst>
                                        <p:tav tm="0">
                                          <p:val>
                                            <p:strVal val="#ppt_y+.1"/>
                                          </p:val>
                                        </p:tav>
                                        <p:tav tm="100000">
                                          <p:val>
                                            <p:strVal val="#ppt_y"/>
                                          </p:val>
                                        </p:tav>
                                      </p:tavLst>
                                    </p:anim>
                                  </p:childTnLst>
                                </p:cTn>
                              </p:par>
                            </p:childTnLst>
                          </p:cTn>
                        </p:par>
                        <p:par>
                          <p:cTn id="54" fill="hold">
                            <p:stCondLst>
                              <p:cond delay="29000"/>
                            </p:stCondLst>
                            <p:childTnLst>
                              <p:par>
                                <p:cTn id="55" presetID="42" presetClass="entr" presetSubtype="0" fill="hold" grpId="0" nodeType="afterEffect">
                                  <p:stCondLst>
                                    <p:cond delay="20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2000"/>
                                        <p:tgtEl>
                                          <p:spTgt spid="18"/>
                                        </p:tgtEl>
                                      </p:cBhvr>
                                    </p:animEffect>
                                    <p:anim calcmode="lin" valueType="num">
                                      <p:cBhvr>
                                        <p:cTn id="58" dur="2000" fill="hold"/>
                                        <p:tgtEl>
                                          <p:spTgt spid="18"/>
                                        </p:tgtEl>
                                        <p:attrNameLst>
                                          <p:attrName>ppt_x</p:attrName>
                                        </p:attrNameLst>
                                      </p:cBhvr>
                                      <p:tavLst>
                                        <p:tav tm="0">
                                          <p:val>
                                            <p:strVal val="#ppt_x"/>
                                          </p:val>
                                        </p:tav>
                                        <p:tav tm="100000">
                                          <p:val>
                                            <p:strVal val="#ppt_x"/>
                                          </p:val>
                                        </p:tav>
                                      </p:tavLst>
                                    </p:anim>
                                    <p:anim calcmode="lin" valueType="num">
                                      <p:cBhvr>
                                        <p:cTn id="59" dur="2000" fill="hold"/>
                                        <p:tgtEl>
                                          <p:spTgt spid="18"/>
                                        </p:tgtEl>
                                        <p:attrNameLst>
                                          <p:attrName>ppt_y</p:attrName>
                                        </p:attrNameLst>
                                      </p:cBhvr>
                                      <p:tavLst>
                                        <p:tav tm="0">
                                          <p:val>
                                            <p:strVal val="#ppt_y+.1"/>
                                          </p:val>
                                        </p:tav>
                                        <p:tav tm="100000">
                                          <p:val>
                                            <p:strVal val="#ppt_y"/>
                                          </p:val>
                                        </p:tav>
                                      </p:tavLst>
                                    </p:anim>
                                  </p:childTnLst>
                                </p:cTn>
                              </p:par>
                            </p:childTnLst>
                          </p:cTn>
                        </p:par>
                        <p:par>
                          <p:cTn id="60" fill="hold">
                            <p:stCondLst>
                              <p:cond delay="33000"/>
                            </p:stCondLst>
                            <p:childTnLst>
                              <p:par>
                                <p:cTn id="61" presetID="42" presetClass="entr" presetSubtype="0" fill="hold" grpId="0" nodeType="afterEffect">
                                  <p:stCondLst>
                                    <p:cond delay="200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2000"/>
                                        <p:tgtEl>
                                          <p:spTgt spid="19"/>
                                        </p:tgtEl>
                                      </p:cBhvr>
                                    </p:animEffect>
                                    <p:anim calcmode="lin" valueType="num">
                                      <p:cBhvr>
                                        <p:cTn id="64" dur="2000" fill="hold"/>
                                        <p:tgtEl>
                                          <p:spTgt spid="19"/>
                                        </p:tgtEl>
                                        <p:attrNameLst>
                                          <p:attrName>ppt_x</p:attrName>
                                        </p:attrNameLst>
                                      </p:cBhvr>
                                      <p:tavLst>
                                        <p:tav tm="0">
                                          <p:val>
                                            <p:strVal val="#ppt_x"/>
                                          </p:val>
                                        </p:tav>
                                        <p:tav tm="100000">
                                          <p:val>
                                            <p:strVal val="#ppt_x"/>
                                          </p:val>
                                        </p:tav>
                                      </p:tavLst>
                                    </p:anim>
                                    <p:anim calcmode="lin" valueType="num">
                                      <p:cBhvr>
                                        <p:cTn id="65" dur="2000" fill="hold"/>
                                        <p:tgtEl>
                                          <p:spTgt spid="19"/>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anim calcmode="lin" valueType="num">
                                      <p:cBhvr>
                                        <p:cTn id="69" dur="1000" fill="hold"/>
                                        <p:tgtEl>
                                          <p:spTgt spid="20"/>
                                        </p:tgtEl>
                                        <p:attrNameLst>
                                          <p:attrName>ppt_x</p:attrName>
                                        </p:attrNameLst>
                                      </p:cBhvr>
                                      <p:tavLst>
                                        <p:tav tm="0">
                                          <p:val>
                                            <p:strVal val="#ppt_x"/>
                                          </p:val>
                                        </p:tav>
                                        <p:tav tm="100000">
                                          <p:val>
                                            <p:strVal val="#ppt_x"/>
                                          </p:val>
                                        </p:tav>
                                      </p:tavLst>
                                    </p:anim>
                                    <p:anim calcmode="lin" valueType="num">
                                      <p:cBhvr>
                                        <p:cTn id="70" dur="1000" fill="hold"/>
                                        <p:tgtEl>
                                          <p:spTgt spid="20"/>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1000"/>
                                        <p:tgtEl>
                                          <p:spTgt spid="21"/>
                                        </p:tgtEl>
                                      </p:cBhvr>
                                    </p:animEffect>
                                    <p:anim calcmode="lin" valueType="num">
                                      <p:cBhvr>
                                        <p:cTn id="74" dur="1000" fill="hold"/>
                                        <p:tgtEl>
                                          <p:spTgt spid="21"/>
                                        </p:tgtEl>
                                        <p:attrNameLst>
                                          <p:attrName>ppt_x</p:attrName>
                                        </p:attrNameLst>
                                      </p:cBhvr>
                                      <p:tavLst>
                                        <p:tav tm="0">
                                          <p:val>
                                            <p:strVal val="#ppt_x"/>
                                          </p:val>
                                        </p:tav>
                                        <p:tav tm="100000">
                                          <p:val>
                                            <p:strVal val="#ppt_x"/>
                                          </p:val>
                                        </p:tav>
                                      </p:tavLst>
                                    </p:anim>
                                    <p:anim calcmode="lin" valueType="num">
                                      <p:cBhvr>
                                        <p:cTn id="7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6" fill="hold" display="0">
                  <p:stCondLst>
                    <p:cond delay="indefinite"/>
                  </p:stCondLst>
                  <p:endCondLst>
                    <p:cond evt="onStopAudio" delay="0">
                      <p:tgtEl>
                        <p:sldTgt/>
                      </p:tgtEl>
                    </p:cond>
                  </p:endCondLst>
                </p:cTn>
                <p:tgtEl>
                  <p:spTgt spid="22"/>
                </p:tgtEl>
              </p:cMediaNode>
            </p:audio>
          </p:childTnLst>
        </p:cTn>
      </p:par>
    </p:tnLst>
    <p:bldLst>
      <p:bldP spid="11" grpId="0"/>
      <p:bldP spid="18" grpId="0"/>
      <p:bldP spid="19"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06761" y="3442138"/>
            <a:ext cx="12267239" cy="1028502"/>
            <a:chOff x="0" y="0"/>
            <a:chExt cx="11246309" cy="942906"/>
          </a:xfrm>
        </p:grpSpPr>
        <p:sp>
          <p:nvSpPr>
            <p:cNvPr id="3" name="Freeform 3"/>
            <p:cNvSpPr/>
            <p:nvPr/>
          </p:nvSpPr>
          <p:spPr>
            <a:xfrm>
              <a:off x="0" y="0"/>
              <a:ext cx="11246309" cy="942906"/>
            </a:xfrm>
            <a:custGeom>
              <a:avLst/>
              <a:gdLst/>
              <a:ahLst/>
              <a:cxnLst/>
              <a:rect l="l" t="t" r="r" b="b"/>
              <a:pathLst>
                <a:path w="11246309" h="942906">
                  <a:moveTo>
                    <a:pt x="11121848" y="942906"/>
                  </a:moveTo>
                  <a:lnTo>
                    <a:pt x="124460" y="942906"/>
                  </a:lnTo>
                  <a:cubicBezTo>
                    <a:pt x="55880" y="942906"/>
                    <a:pt x="0" y="887026"/>
                    <a:pt x="0" y="818446"/>
                  </a:cubicBezTo>
                  <a:lnTo>
                    <a:pt x="0" y="124460"/>
                  </a:lnTo>
                  <a:cubicBezTo>
                    <a:pt x="0" y="55880"/>
                    <a:pt x="55880" y="0"/>
                    <a:pt x="124460" y="0"/>
                  </a:cubicBezTo>
                  <a:lnTo>
                    <a:pt x="11121848" y="0"/>
                  </a:lnTo>
                  <a:cubicBezTo>
                    <a:pt x="11190429" y="0"/>
                    <a:pt x="11246309" y="55880"/>
                    <a:pt x="11246309" y="124460"/>
                  </a:cubicBezTo>
                  <a:lnTo>
                    <a:pt x="11246309" y="818446"/>
                  </a:lnTo>
                  <a:cubicBezTo>
                    <a:pt x="11246309" y="887026"/>
                    <a:pt x="11190429" y="942906"/>
                    <a:pt x="11121848" y="942906"/>
                  </a:cubicBezTo>
                  <a:close/>
                </a:path>
              </a:pathLst>
            </a:custGeom>
            <a:solidFill>
              <a:srgbClr val="1F4C63"/>
            </a:solidFill>
          </p:spPr>
        </p:sp>
      </p:grpSp>
      <p:grpSp>
        <p:nvGrpSpPr>
          <p:cNvPr id="4" name="Group 4"/>
          <p:cNvGrpSpPr>
            <a:grpSpLocks noChangeAspect="1"/>
          </p:cNvGrpSpPr>
          <p:nvPr/>
        </p:nvGrpSpPr>
        <p:grpSpPr>
          <a:xfrm>
            <a:off x="6817243" y="2709737"/>
            <a:ext cx="4205294" cy="5651274"/>
            <a:chOff x="0" y="0"/>
            <a:chExt cx="3663950" cy="4923790"/>
          </a:xfrm>
        </p:grpSpPr>
        <p:sp>
          <p:nvSpPr>
            <p:cNvPr id="5" name="Freeform 5"/>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6"/>
              <a:stretch>
                <a:fillRect l="-187061" r="-71625"/>
              </a:stretch>
            </a:blipFill>
          </p:spPr>
        </p:sp>
        <p:sp>
          <p:nvSpPr>
            <p:cNvPr id="6" name="Freeform 6"/>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7" name="Group 7"/>
          <p:cNvGrpSpPr>
            <a:grpSpLocks noChangeAspect="1"/>
          </p:cNvGrpSpPr>
          <p:nvPr/>
        </p:nvGrpSpPr>
        <p:grpSpPr>
          <a:xfrm>
            <a:off x="12121129" y="1336851"/>
            <a:ext cx="4205294" cy="5651274"/>
            <a:chOff x="0" y="0"/>
            <a:chExt cx="3663950" cy="4923790"/>
          </a:xfrm>
        </p:grpSpPr>
        <p:sp>
          <p:nvSpPr>
            <p:cNvPr id="8" name="Freeform 8"/>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l="-39970" r="-39970"/>
              </a:stretch>
            </a:blipFill>
          </p:spPr>
        </p:sp>
        <p:sp>
          <p:nvSpPr>
            <p:cNvPr id="9" name="Freeform 9"/>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10" name="Group 10"/>
          <p:cNvGrpSpPr/>
          <p:nvPr/>
        </p:nvGrpSpPr>
        <p:grpSpPr>
          <a:xfrm>
            <a:off x="15369909" y="8733467"/>
            <a:ext cx="3210731" cy="1245317"/>
            <a:chOff x="0" y="0"/>
            <a:chExt cx="1782412" cy="691328"/>
          </a:xfrm>
        </p:grpSpPr>
        <p:sp>
          <p:nvSpPr>
            <p:cNvPr id="11" name="Freeform 11"/>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1F4C63"/>
            </a:solidFill>
          </p:spPr>
        </p:sp>
      </p:grpSp>
      <p:sp>
        <p:nvSpPr>
          <p:cNvPr id="12" name="TextBox 12"/>
          <p:cNvSpPr txBox="1"/>
          <p:nvPr/>
        </p:nvSpPr>
        <p:spPr>
          <a:xfrm>
            <a:off x="6817243" y="1637946"/>
            <a:ext cx="4205294" cy="583566"/>
          </a:xfrm>
          <a:prstGeom prst="rect">
            <a:avLst/>
          </a:prstGeom>
        </p:spPr>
        <p:txBody>
          <a:bodyPr lIns="0" tIns="0" rIns="0" bIns="0" rtlCol="0" anchor="t">
            <a:spAutoFit/>
          </a:bodyPr>
          <a:lstStyle/>
          <a:p>
            <a:pPr>
              <a:lnSpc>
                <a:spcPts val="5199"/>
              </a:lnSpc>
            </a:pPr>
            <a:r>
              <a:rPr lang="en-US" sz="2599">
                <a:solidFill>
                  <a:srgbClr val="000000"/>
                </a:solidFill>
                <a:latin typeface="Montserrat Extra-Bold"/>
              </a:rPr>
              <a:t>SPSS Software</a:t>
            </a:r>
          </a:p>
        </p:txBody>
      </p:sp>
      <p:sp>
        <p:nvSpPr>
          <p:cNvPr id="13" name="TextBox 13"/>
          <p:cNvSpPr txBox="1"/>
          <p:nvPr/>
        </p:nvSpPr>
        <p:spPr>
          <a:xfrm>
            <a:off x="12121129" y="7192513"/>
            <a:ext cx="4205294" cy="583566"/>
          </a:xfrm>
          <a:prstGeom prst="rect">
            <a:avLst/>
          </a:prstGeom>
        </p:spPr>
        <p:txBody>
          <a:bodyPr lIns="0" tIns="0" rIns="0" bIns="0" rtlCol="0" anchor="t">
            <a:spAutoFit/>
          </a:bodyPr>
          <a:lstStyle/>
          <a:p>
            <a:pPr>
              <a:lnSpc>
                <a:spcPts val="5199"/>
              </a:lnSpc>
            </a:pPr>
            <a:r>
              <a:rPr lang="en-US" sz="2599">
                <a:solidFill>
                  <a:srgbClr val="000000"/>
                </a:solidFill>
                <a:latin typeface="Montserrat Extra-Bold Bold"/>
              </a:rPr>
              <a:t>Thematic Analysis</a:t>
            </a:r>
          </a:p>
        </p:txBody>
      </p:sp>
      <p:sp>
        <p:nvSpPr>
          <p:cNvPr id="14" name="TextBox 14"/>
          <p:cNvSpPr txBox="1"/>
          <p:nvPr/>
        </p:nvSpPr>
        <p:spPr>
          <a:xfrm>
            <a:off x="1508078" y="5950056"/>
            <a:ext cx="3731112" cy="2228215"/>
          </a:xfrm>
          <a:prstGeom prst="rect">
            <a:avLst/>
          </a:prstGeom>
        </p:spPr>
        <p:txBody>
          <a:bodyPr lIns="0" tIns="0" rIns="0" bIns="0" rtlCol="0" anchor="t">
            <a:spAutoFit/>
          </a:bodyPr>
          <a:lstStyle/>
          <a:p>
            <a:pPr>
              <a:lnSpc>
                <a:spcPts val="8959"/>
              </a:lnSpc>
            </a:pPr>
            <a:r>
              <a:rPr lang="en-US" sz="6399">
                <a:solidFill>
                  <a:srgbClr val="000000"/>
                </a:solidFill>
                <a:latin typeface="Montserrat Extra-Bold"/>
              </a:rPr>
              <a:t>Data Analysis</a:t>
            </a:r>
          </a:p>
        </p:txBody>
      </p:sp>
      <p:pic>
        <p:nvPicPr>
          <p:cNvPr id="17" name="Audio 16">
            <a:hlinkClick r:id="" action="ppaction://media"/>
            <a:extLst>
              <a:ext uri="{FF2B5EF4-FFF2-40B4-BE49-F238E27FC236}">
                <a16:creationId xmlns:a16="http://schemas.microsoft.com/office/drawing/2014/main" id="{675C6A19-29A6-670D-804A-E32F5055CCE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7322800" y="9321800"/>
            <a:ext cx="812800" cy="812800"/>
          </a:xfrm>
          <a:prstGeom prst="rect">
            <a:avLst/>
          </a:prstGeom>
        </p:spPr>
      </p:pic>
    </p:spTree>
    <p:custDataLst>
      <p:tags r:id="rId1"/>
    </p:custDataLst>
  </p:cSld>
  <p:clrMapOvr>
    <a:masterClrMapping/>
  </p:clrMapOvr>
  <p:transition spd="slow" advTm="4944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42"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nodeType="afterEffect">
                                  <p:stCondLst>
                                    <p:cond delay="2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000"/>
                                        <p:tgtEl>
                                          <p:spTgt spid="4"/>
                                        </p:tgtEl>
                                      </p:cBhvr>
                                    </p:animEffect>
                                    <p:anim calcmode="lin" valueType="num">
                                      <p:cBhvr>
                                        <p:cTn id="16" dur="2000" fill="hold"/>
                                        <p:tgtEl>
                                          <p:spTgt spid="4"/>
                                        </p:tgtEl>
                                        <p:attrNameLst>
                                          <p:attrName>ppt_x</p:attrName>
                                        </p:attrNameLst>
                                      </p:cBhvr>
                                      <p:tavLst>
                                        <p:tav tm="0">
                                          <p:val>
                                            <p:strVal val="#ppt_x"/>
                                          </p:val>
                                        </p:tav>
                                        <p:tav tm="100000">
                                          <p:val>
                                            <p:strVal val="#ppt_x"/>
                                          </p:val>
                                        </p:tav>
                                      </p:tavLst>
                                    </p:anim>
                                    <p:anim calcmode="lin" valueType="num">
                                      <p:cBhvr>
                                        <p:cTn id="17" dur="2000" fill="hold"/>
                                        <p:tgtEl>
                                          <p:spTgt spid="4"/>
                                        </p:tgtEl>
                                        <p:attrNameLst>
                                          <p:attrName>ppt_y</p:attrName>
                                        </p:attrNameLst>
                                      </p:cBhvr>
                                      <p:tavLst>
                                        <p:tav tm="0">
                                          <p:val>
                                            <p:strVal val="#ppt_y+.1"/>
                                          </p:val>
                                        </p:tav>
                                        <p:tav tm="100000">
                                          <p:val>
                                            <p:strVal val="#ppt_y"/>
                                          </p:val>
                                        </p:tav>
                                      </p:tavLst>
                                    </p:anim>
                                  </p:childTnLst>
                                </p:cTn>
                              </p:par>
                            </p:childTnLst>
                          </p:cTn>
                        </p:par>
                        <p:par>
                          <p:cTn id="18" fill="hold">
                            <p:stCondLst>
                              <p:cond delay="5000"/>
                            </p:stCondLst>
                            <p:childTnLst>
                              <p:par>
                                <p:cTn id="19" presetID="42" presetClass="entr" presetSubtype="0" fill="hold" grpId="0" nodeType="afterEffect">
                                  <p:stCondLst>
                                    <p:cond delay="20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000"/>
                                        <p:tgtEl>
                                          <p:spTgt spid="14"/>
                                        </p:tgtEl>
                                      </p:cBhvr>
                                    </p:animEffect>
                                    <p:anim calcmode="lin" valueType="num">
                                      <p:cBhvr>
                                        <p:cTn id="22" dur="2000" fill="hold"/>
                                        <p:tgtEl>
                                          <p:spTgt spid="14"/>
                                        </p:tgtEl>
                                        <p:attrNameLst>
                                          <p:attrName>ppt_x</p:attrName>
                                        </p:attrNameLst>
                                      </p:cBhvr>
                                      <p:tavLst>
                                        <p:tav tm="0">
                                          <p:val>
                                            <p:strVal val="#ppt_x"/>
                                          </p:val>
                                        </p:tav>
                                        <p:tav tm="100000">
                                          <p:val>
                                            <p:strVal val="#ppt_x"/>
                                          </p:val>
                                        </p:tav>
                                      </p:tavLst>
                                    </p:anim>
                                    <p:anim calcmode="lin" valueType="num">
                                      <p:cBhvr>
                                        <p:cTn id="23" dur="2000" fill="hold"/>
                                        <p:tgtEl>
                                          <p:spTgt spid="14"/>
                                        </p:tgtEl>
                                        <p:attrNameLst>
                                          <p:attrName>ppt_y</p:attrName>
                                        </p:attrNameLst>
                                      </p:cBhvr>
                                      <p:tavLst>
                                        <p:tav tm="0">
                                          <p:val>
                                            <p:strVal val="#ppt_y+.1"/>
                                          </p:val>
                                        </p:tav>
                                        <p:tav tm="100000">
                                          <p:val>
                                            <p:strVal val="#ppt_y"/>
                                          </p:val>
                                        </p:tav>
                                      </p:tavLst>
                                    </p:anim>
                                  </p:childTnLst>
                                </p:cTn>
                              </p:par>
                            </p:childTnLst>
                          </p:cTn>
                        </p:par>
                        <p:par>
                          <p:cTn id="24" fill="hold">
                            <p:stCondLst>
                              <p:cond delay="9000"/>
                            </p:stCondLst>
                            <p:childTnLst>
                              <p:par>
                                <p:cTn id="25" presetID="42" presetClass="entr" presetSubtype="0" fill="hold" nodeType="afterEffect">
                                  <p:stCondLst>
                                    <p:cond delay="2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2000"/>
                                        <p:tgtEl>
                                          <p:spTgt spid="7"/>
                                        </p:tgtEl>
                                      </p:cBhvr>
                                    </p:animEffect>
                                    <p:anim calcmode="lin" valueType="num">
                                      <p:cBhvr>
                                        <p:cTn id="28" dur="2000" fill="hold"/>
                                        <p:tgtEl>
                                          <p:spTgt spid="7"/>
                                        </p:tgtEl>
                                        <p:attrNameLst>
                                          <p:attrName>ppt_x</p:attrName>
                                        </p:attrNameLst>
                                      </p:cBhvr>
                                      <p:tavLst>
                                        <p:tav tm="0">
                                          <p:val>
                                            <p:strVal val="#ppt_x"/>
                                          </p:val>
                                        </p:tav>
                                        <p:tav tm="100000">
                                          <p:val>
                                            <p:strVal val="#ppt_x"/>
                                          </p:val>
                                        </p:tav>
                                      </p:tavLst>
                                    </p:anim>
                                    <p:anim calcmode="lin" valueType="num">
                                      <p:cBhvr>
                                        <p:cTn id="29" dur="2000" fill="hold"/>
                                        <p:tgtEl>
                                          <p:spTgt spid="7"/>
                                        </p:tgtEl>
                                        <p:attrNameLst>
                                          <p:attrName>ppt_y</p:attrName>
                                        </p:attrNameLst>
                                      </p:cBhvr>
                                      <p:tavLst>
                                        <p:tav tm="0">
                                          <p:val>
                                            <p:strVal val="#ppt_y+.1"/>
                                          </p:val>
                                        </p:tav>
                                        <p:tav tm="100000">
                                          <p:val>
                                            <p:strVal val="#ppt_y"/>
                                          </p:val>
                                        </p:tav>
                                      </p:tavLst>
                                    </p:anim>
                                  </p:childTnLst>
                                </p:cTn>
                              </p:par>
                            </p:childTnLst>
                          </p:cTn>
                        </p:par>
                        <p:par>
                          <p:cTn id="30" fill="hold">
                            <p:stCondLst>
                              <p:cond delay="13000"/>
                            </p:stCondLst>
                            <p:childTnLst>
                              <p:par>
                                <p:cTn id="31" presetID="42" presetClass="entr" presetSubtype="0" fill="hold" grpId="0" nodeType="afterEffect">
                                  <p:stCondLst>
                                    <p:cond delay="30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2000"/>
                                        <p:tgtEl>
                                          <p:spTgt spid="12"/>
                                        </p:tgtEl>
                                      </p:cBhvr>
                                    </p:animEffect>
                                    <p:anim calcmode="lin" valueType="num">
                                      <p:cBhvr>
                                        <p:cTn id="34" dur="2000" fill="hold"/>
                                        <p:tgtEl>
                                          <p:spTgt spid="12"/>
                                        </p:tgtEl>
                                        <p:attrNameLst>
                                          <p:attrName>ppt_x</p:attrName>
                                        </p:attrNameLst>
                                      </p:cBhvr>
                                      <p:tavLst>
                                        <p:tav tm="0">
                                          <p:val>
                                            <p:strVal val="#ppt_x"/>
                                          </p:val>
                                        </p:tav>
                                        <p:tav tm="100000">
                                          <p:val>
                                            <p:strVal val="#ppt_x"/>
                                          </p:val>
                                        </p:tav>
                                      </p:tavLst>
                                    </p:anim>
                                    <p:anim calcmode="lin" valueType="num">
                                      <p:cBhvr>
                                        <p:cTn id="35" dur="20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18000"/>
                            </p:stCondLst>
                            <p:childTnLst>
                              <p:par>
                                <p:cTn id="37" presetID="42" presetClass="entr" presetSubtype="0" fill="hold" grpId="0" nodeType="afterEffect">
                                  <p:stCondLst>
                                    <p:cond delay="400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2000"/>
                                        <p:tgtEl>
                                          <p:spTgt spid="13"/>
                                        </p:tgtEl>
                                      </p:cBhvr>
                                    </p:animEffect>
                                    <p:anim calcmode="lin" valueType="num">
                                      <p:cBhvr>
                                        <p:cTn id="40" dur="2000" fill="hold"/>
                                        <p:tgtEl>
                                          <p:spTgt spid="13"/>
                                        </p:tgtEl>
                                        <p:attrNameLst>
                                          <p:attrName>ppt_x</p:attrName>
                                        </p:attrNameLst>
                                      </p:cBhvr>
                                      <p:tavLst>
                                        <p:tav tm="0">
                                          <p:val>
                                            <p:strVal val="#ppt_x"/>
                                          </p:val>
                                        </p:tav>
                                        <p:tav tm="100000">
                                          <p:val>
                                            <p:strVal val="#ppt_x"/>
                                          </p:val>
                                        </p:tav>
                                      </p:tavLst>
                                    </p:anim>
                                    <p:anim calcmode="lin" valueType="num">
                                      <p:cBhvr>
                                        <p:cTn id="41" dur="2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17"/>
                </p:tgtEl>
              </p:cMediaNode>
            </p:audio>
          </p:childTnLst>
        </p:cTn>
      </p:par>
    </p:tnLst>
    <p:bldLst>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264925" y="0"/>
            <a:ext cx="10023075" cy="10287000"/>
            <a:chOff x="0" y="0"/>
            <a:chExt cx="3656445" cy="3752725"/>
          </a:xfrm>
        </p:grpSpPr>
        <p:sp>
          <p:nvSpPr>
            <p:cNvPr id="3" name="Freeform 3"/>
            <p:cNvSpPr/>
            <p:nvPr/>
          </p:nvSpPr>
          <p:spPr>
            <a:xfrm>
              <a:off x="0" y="0"/>
              <a:ext cx="3656445" cy="3752726"/>
            </a:xfrm>
            <a:custGeom>
              <a:avLst/>
              <a:gdLst/>
              <a:ahLst/>
              <a:cxnLst/>
              <a:rect l="l" t="t" r="r" b="b"/>
              <a:pathLst>
                <a:path w="3656445" h="3752726">
                  <a:moveTo>
                    <a:pt x="0" y="0"/>
                  </a:moveTo>
                  <a:lnTo>
                    <a:pt x="3656445" y="0"/>
                  </a:lnTo>
                  <a:lnTo>
                    <a:pt x="3656445" y="3752726"/>
                  </a:lnTo>
                  <a:lnTo>
                    <a:pt x="0" y="3752726"/>
                  </a:lnTo>
                  <a:close/>
                </a:path>
              </a:pathLst>
            </a:custGeom>
            <a:solidFill>
              <a:srgbClr val="FFFFFF"/>
            </a:solidFill>
          </p:spPr>
        </p:sp>
      </p:grpSp>
      <p:grpSp>
        <p:nvGrpSpPr>
          <p:cNvPr id="4" name="Group 4"/>
          <p:cNvGrpSpPr/>
          <p:nvPr/>
        </p:nvGrpSpPr>
        <p:grpSpPr>
          <a:xfrm>
            <a:off x="0" y="0"/>
            <a:ext cx="8264925" cy="10287000"/>
            <a:chOff x="0" y="0"/>
            <a:chExt cx="3015067" cy="3752725"/>
          </a:xfrm>
        </p:grpSpPr>
        <p:sp>
          <p:nvSpPr>
            <p:cNvPr id="5" name="Freeform 5"/>
            <p:cNvSpPr/>
            <p:nvPr/>
          </p:nvSpPr>
          <p:spPr>
            <a:xfrm>
              <a:off x="0" y="0"/>
              <a:ext cx="3015067" cy="3752726"/>
            </a:xfrm>
            <a:custGeom>
              <a:avLst/>
              <a:gdLst/>
              <a:ahLst/>
              <a:cxnLst/>
              <a:rect l="l" t="t" r="r" b="b"/>
              <a:pathLst>
                <a:path w="3015067" h="3752726">
                  <a:moveTo>
                    <a:pt x="0" y="0"/>
                  </a:moveTo>
                  <a:lnTo>
                    <a:pt x="3015067" y="0"/>
                  </a:lnTo>
                  <a:lnTo>
                    <a:pt x="3015067" y="3752726"/>
                  </a:lnTo>
                  <a:lnTo>
                    <a:pt x="0" y="3752726"/>
                  </a:lnTo>
                  <a:close/>
                </a:path>
              </a:pathLst>
            </a:custGeom>
            <a:solidFill>
              <a:srgbClr val="1F4C63"/>
            </a:solidFill>
          </p:spPr>
        </p:sp>
      </p:grpSp>
      <p:pic>
        <p:nvPicPr>
          <p:cNvPr id="6" name="Picture 6"/>
          <p:cNvPicPr>
            <a:picLocks noChangeAspect="1"/>
          </p:cNvPicPr>
          <p:nvPr/>
        </p:nvPicPr>
        <p:blipFill>
          <a:blip r:embed="rId6"/>
          <a:srcRect l="10659" r="16524"/>
          <a:stretch>
            <a:fillRect/>
          </a:stretch>
        </p:blipFill>
        <p:spPr>
          <a:xfrm>
            <a:off x="8264925" y="1028700"/>
            <a:ext cx="8994375" cy="8229600"/>
          </a:xfrm>
          <a:prstGeom prst="rect">
            <a:avLst/>
          </a:prstGeom>
        </p:spPr>
      </p:pic>
      <p:grpSp>
        <p:nvGrpSpPr>
          <p:cNvPr id="7" name="Group 7"/>
          <p:cNvGrpSpPr/>
          <p:nvPr/>
        </p:nvGrpSpPr>
        <p:grpSpPr>
          <a:xfrm>
            <a:off x="152400" y="1596259"/>
            <a:ext cx="7851137" cy="8229600"/>
            <a:chOff x="0" y="0"/>
            <a:chExt cx="2639795" cy="3002180"/>
          </a:xfrm>
        </p:grpSpPr>
        <p:sp>
          <p:nvSpPr>
            <p:cNvPr id="8" name="Freeform 8"/>
            <p:cNvSpPr/>
            <p:nvPr/>
          </p:nvSpPr>
          <p:spPr>
            <a:xfrm>
              <a:off x="0" y="0"/>
              <a:ext cx="2639795" cy="3002180"/>
            </a:xfrm>
            <a:custGeom>
              <a:avLst/>
              <a:gdLst/>
              <a:ahLst/>
              <a:cxnLst/>
              <a:rect l="l" t="t" r="r" b="b"/>
              <a:pathLst>
                <a:path w="2639795" h="3002180">
                  <a:moveTo>
                    <a:pt x="0" y="0"/>
                  </a:moveTo>
                  <a:lnTo>
                    <a:pt x="2639795" y="0"/>
                  </a:lnTo>
                  <a:lnTo>
                    <a:pt x="2639795" y="3002180"/>
                  </a:lnTo>
                  <a:lnTo>
                    <a:pt x="0" y="3002180"/>
                  </a:lnTo>
                  <a:close/>
                </a:path>
              </a:pathLst>
            </a:custGeom>
            <a:solidFill>
              <a:srgbClr val="FFFFFF"/>
            </a:solidFill>
          </p:spPr>
        </p:sp>
      </p:grpSp>
      <p:sp>
        <p:nvSpPr>
          <p:cNvPr id="9" name="TextBox 9"/>
          <p:cNvSpPr txBox="1"/>
          <p:nvPr/>
        </p:nvSpPr>
        <p:spPr>
          <a:xfrm>
            <a:off x="767312" y="2167839"/>
            <a:ext cx="7236225" cy="2627066"/>
          </a:xfrm>
          <a:prstGeom prst="rect">
            <a:avLst/>
          </a:prstGeom>
        </p:spPr>
        <p:txBody>
          <a:bodyPr wrap="square" lIns="0" tIns="0" rIns="0" bIns="0" rtlCol="0" anchor="t">
            <a:spAutoFit/>
          </a:bodyPr>
          <a:lstStyle/>
          <a:p>
            <a:pPr>
              <a:lnSpc>
                <a:spcPts val="7000"/>
              </a:lnSpc>
            </a:pPr>
            <a:r>
              <a:rPr lang="en-US" sz="5000" dirty="0">
                <a:solidFill>
                  <a:srgbClr val="242424"/>
                </a:solidFill>
                <a:latin typeface="Montserrat Extra-Bold"/>
              </a:rPr>
              <a:t>ETHICAL </a:t>
            </a:r>
            <a:r>
              <a:rPr lang="en-US" sz="5000" dirty="0">
                <a:solidFill>
                  <a:srgbClr val="1F4C63"/>
                </a:solidFill>
                <a:latin typeface="Montserrat Extra-Bold"/>
              </a:rPr>
              <a:t>CONSIDERATIONS</a:t>
            </a:r>
            <a:br>
              <a:rPr lang="en-US" sz="5000" dirty="0">
                <a:solidFill>
                  <a:srgbClr val="1F4C63"/>
                </a:solidFill>
                <a:latin typeface="Montserrat Extra-Bold"/>
              </a:rPr>
            </a:br>
            <a:r>
              <a:rPr lang="en-US" sz="5000" dirty="0">
                <a:solidFill>
                  <a:srgbClr val="1F4C63"/>
                </a:solidFill>
                <a:latin typeface="Montserrat Extra-Bold"/>
              </a:rPr>
              <a:t>&amp; Expected Outcome</a:t>
            </a:r>
          </a:p>
        </p:txBody>
      </p:sp>
      <p:sp>
        <p:nvSpPr>
          <p:cNvPr id="10" name="TextBox 10"/>
          <p:cNvSpPr txBox="1"/>
          <p:nvPr/>
        </p:nvSpPr>
        <p:spPr>
          <a:xfrm>
            <a:off x="767312" y="5700269"/>
            <a:ext cx="5732309" cy="2637582"/>
          </a:xfrm>
          <a:prstGeom prst="rect">
            <a:avLst/>
          </a:prstGeom>
        </p:spPr>
        <p:txBody>
          <a:bodyPr lIns="0" tIns="0" rIns="0" bIns="0" rtlCol="0" anchor="t">
            <a:spAutoFit/>
          </a:bodyPr>
          <a:lstStyle/>
          <a:p>
            <a:pPr marL="539749" lvl="1" indent="-269875">
              <a:lnSpc>
                <a:spcPts val="4224"/>
              </a:lnSpc>
              <a:buFont typeface="Arial"/>
              <a:buChar char="•"/>
            </a:pPr>
            <a:r>
              <a:rPr lang="en-US" sz="2499" dirty="0">
                <a:solidFill>
                  <a:srgbClr val="242424"/>
                </a:solidFill>
                <a:latin typeface="Montserrat Semi-Bold"/>
              </a:rPr>
              <a:t>Consent letter</a:t>
            </a:r>
          </a:p>
          <a:p>
            <a:pPr marL="539749" lvl="1" indent="-269875">
              <a:lnSpc>
                <a:spcPts val="4224"/>
              </a:lnSpc>
              <a:buFont typeface="Arial"/>
              <a:buChar char="•"/>
            </a:pPr>
            <a:r>
              <a:rPr lang="en-US" sz="2499" dirty="0">
                <a:solidFill>
                  <a:srgbClr val="242424"/>
                </a:solidFill>
                <a:latin typeface="Montserrat Semi-Bold"/>
              </a:rPr>
              <a:t>Anonymity and confidentiality </a:t>
            </a:r>
          </a:p>
          <a:p>
            <a:pPr marL="539749" lvl="1" indent="-269875">
              <a:lnSpc>
                <a:spcPts val="4224"/>
              </a:lnSpc>
              <a:buFont typeface="Arial"/>
              <a:buChar char="•"/>
            </a:pPr>
            <a:r>
              <a:rPr lang="en-US" sz="2499" dirty="0">
                <a:solidFill>
                  <a:srgbClr val="242424"/>
                </a:solidFill>
                <a:latin typeface="Montserrat Semi-Bold"/>
              </a:rPr>
              <a:t>Zero racial prejudice</a:t>
            </a:r>
          </a:p>
          <a:p>
            <a:pPr marL="539749" lvl="1" indent="-269875">
              <a:lnSpc>
                <a:spcPts val="4224"/>
              </a:lnSpc>
              <a:buFont typeface="Arial"/>
              <a:buChar char="•"/>
            </a:pPr>
            <a:r>
              <a:rPr lang="en-US" sz="2499" dirty="0">
                <a:solidFill>
                  <a:srgbClr val="242424"/>
                </a:solidFill>
                <a:latin typeface="Montserrat Semi-Bold"/>
              </a:rPr>
              <a:t>Freedom of exiting the study</a:t>
            </a:r>
          </a:p>
          <a:p>
            <a:pPr marL="269874" lvl="1">
              <a:lnSpc>
                <a:spcPts val="4224"/>
              </a:lnSpc>
            </a:pPr>
            <a:endParaRPr lang="en-US" sz="2499" dirty="0">
              <a:solidFill>
                <a:srgbClr val="242424"/>
              </a:solidFill>
              <a:latin typeface="Montserrat Semi-Bold"/>
            </a:endParaRPr>
          </a:p>
        </p:txBody>
      </p:sp>
      <p:pic>
        <p:nvPicPr>
          <p:cNvPr id="12" name="Audio 11">
            <a:hlinkClick r:id="" action="ppaction://media"/>
            <a:extLst>
              <a:ext uri="{FF2B5EF4-FFF2-40B4-BE49-F238E27FC236}">
                <a16:creationId xmlns:a16="http://schemas.microsoft.com/office/drawing/2014/main" id="{561F1C44-9C0E-D9C9-7B8F-256C7DC36CC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322800" y="9321800"/>
            <a:ext cx="812800" cy="812800"/>
          </a:xfrm>
          <a:prstGeom prst="rect">
            <a:avLst/>
          </a:prstGeom>
        </p:spPr>
      </p:pic>
    </p:spTree>
    <p:custDataLst>
      <p:tags r:id="rId1"/>
    </p:custDataLst>
  </p:cSld>
  <p:clrMapOvr>
    <a:masterClrMapping/>
  </p:clrMapOvr>
  <p:transition spd="slow" advTm="6297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42"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000"/>
                                        <p:tgtEl>
                                          <p:spTgt spid="4"/>
                                        </p:tgtEl>
                                      </p:cBhvr>
                                    </p:animEffect>
                                    <p:anim calcmode="lin" valueType="num">
                                      <p:cBhvr>
                                        <p:cTn id="10" dur="1000" fill="hold"/>
                                        <p:tgtEl>
                                          <p:spTgt spid="4"/>
                                        </p:tgtEl>
                                        <p:attrNameLst>
                                          <p:attrName>ppt_x</p:attrName>
                                        </p:attrNameLst>
                                      </p:cBhvr>
                                      <p:tavLst>
                                        <p:tav tm="0">
                                          <p:val>
                                            <p:strVal val="#ppt_x"/>
                                          </p:val>
                                        </p:tav>
                                        <p:tav tm="100000">
                                          <p:val>
                                            <p:strVal val="#ppt_x"/>
                                          </p:val>
                                        </p:tav>
                                      </p:tavLst>
                                    </p:anim>
                                    <p:anim calcmode="lin" valueType="num">
                                      <p:cBhvr>
                                        <p:cTn id="11" dur="1000" fill="hold"/>
                                        <p:tgtEl>
                                          <p:spTgt spid="4"/>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000"/>
                                        <p:tgtEl>
                                          <p:spTgt spid="7"/>
                                        </p:tgtEl>
                                      </p:cBhvr>
                                    </p:animEffect>
                                    <p:anim calcmode="lin" valueType="num">
                                      <p:cBhvr>
                                        <p:cTn id="16" dur="2000" fill="hold"/>
                                        <p:tgtEl>
                                          <p:spTgt spid="7"/>
                                        </p:tgtEl>
                                        <p:attrNameLst>
                                          <p:attrName>ppt_x</p:attrName>
                                        </p:attrNameLst>
                                      </p:cBhvr>
                                      <p:tavLst>
                                        <p:tav tm="0">
                                          <p:val>
                                            <p:strVal val="#ppt_x"/>
                                          </p:val>
                                        </p:tav>
                                        <p:tav tm="100000">
                                          <p:val>
                                            <p:strVal val="#ppt_x"/>
                                          </p:val>
                                        </p:tav>
                                      </p:tavLst>
                                    </p:anim>
                                    <p:anim calcmode="lin" valueType="num">
                                      <p:cBhvr>
                                        <p:cTn id="17" dur="2000" fill="hold"/>
                                        <p:tgtEl>
                                          <p:spTgt spid="7"/>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42" presetClass="entr" presetSubtype="0" fill="hold" nodeType="afterEffect">
                                  <p:stCondLst>
                                    <p:cond delay="10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anim calcmode="lin" valueType="num">
                                      <p:cBhvr>
                                        <p:cTn id="22" dur="2000" fill="hold"/>
                                        <p:tgtEl>
                                          <p:spTgt spid="6"/>
                                        </p:tgtEl>
                                        <p:attrNameLst>
                                          <p:attrName>ppt_x</p:attrName>
                                        </p:attrNameLst>
                                      </p:cBhvr>
                                      <p:tavLst>
                                        <p:tav tm="0">
                                          <p:val>
                                            <p:strVal val="#ppt_x"/>
                                          </p:val>
                                        </p:tav>
                                        <p:tav tm="100000">
                                          <p:val>
                                            <p:strVal val="#ppt_x"/>
                                          </p:val>
                                        </p:tav>
                                      </p:tavLst>
                                    </p:anim>
                                    <p:anim calcmode="lin" valueType="num">
                                      <p:cBhvr>
                                        <p:cTn id="23" dur="2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6000"/>
                            </p:stCondLst>
                            <p:childTnLst>
                              <p:par>
                                <p:cTn id="25" presetID="42" presetClass="entr" presetSubtype="0" fill="hold" grpId="0" nodeType="afterEffect">
                                  <p:stCondLst>
                                    <p:cond delay="30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0"/>
                                        <p:tgtEl>
                                          <p:spTgt spid="9"/>
                                        </p:tgtEl>
                                      </p:cBhvr>
                                    </p:animEffect>
                                    <p:anim calcmode="lin" valueType="num">
                                      <p:cBhvr>
                                        <p:cTn id="28" dur="2000" fill="hold"/>
                                        <p:tgtEl>
                                          <p:spTgt spid="9"/>
                                        </p:tgtEl>
                                        <p:attrNameLst>
                                          <p:attrName>ppt_x</p:attrName>
                                        </p:attrNameLst>
                                      </p:cBhvr>
                                      <p:tavLst>
                                        <p:tav tm="0">
                                          <p:val>
                                            <p:strVal val="#ppt_x"/>
                                          </p:val>
                                        </p:tav>
                                        <p:tav tm="100000">
                                          <p:val>
                                            <p:strVal val="#ppt_x"/>
                                          </p:val>
                                        </p:tav>
                                      </p:tavLst>
                                    </p:anim>
                                    <p:anim calcmode="lin" valueType="num">
                                      <p:cBhvr>
                                        <p:cTn id="29" dur="2000" fill="hold"/>
                                        <p:tgtEl>
                                          <p:spTgt spid="9"/>
                                        </p:tgtEl>
                                        <p:attrNameLst>
                                          <p:attrName>ppt_y</p:attrName>
                                        </p:attrNameLst>
                                      </p:cBhvr>
                                      <p:tavLst>
                                        <p:tav tm="0">
                                          <p:val>
                                            <p:strVal val="#ppt_y+.1"/>
                                          </p:val>
                                        </p:tav>
                                        <p:tav tm="100000">
                                          <p:val>
                                            <p:strVal val="#ppt_y"/>
                                          </p:val>
                                        </p:tav>
                                      </p:tavLst>
                                    </p:anim>
                                  </p:childTnLst>
                                </p:cTn>
                              </p:par>
                            </p:childTnLst>
                          </p:cTn>
                        </p:par>
                        <p:par>
                          <p:cTn id="30" fill="hold">
                            <p:stCondLst>
                              <p:cond delay="11000"/>
                            </p:stCondLst>
                            <p:childTnLst>
                              <p:par>
                                <p:cTn id="31" presetID="42" presetClass="entr" presetSubtype="0" fill="hold" grpId="0" nodeType="afterEffect">
                                  <p:stCondLst>
                                    <p:cond delay="40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000"/>
                                        <p:tgtEl>
                                          <p:spTgt spid="10"/>
                                        </p:tgtEl>
                                      </p:cBhvr>
                                    </p:animEffect>
                                    <p:anim calcmode="lin" valueType="num">
                                      <p:cBhvr>
                                        <p:cTn id="34" dur="2000" fill="hold"/>
                                        <p:tgtEl>
                                          <p:spTgt spid="10"/>
                                        </p:tgtEl>
                                        <p:attrNameLst>
                                          <p:attrName>ppt_x</p:attrName>
                                        </p:attrNameLst>
                                      </p:cBhvr>
                                      <p:tavLst>
                                        <p:tav tm="0">
                                          <p:val>
                                            <p:strVal val="#ppt_x"/>
                                          </p:val>
                                        </p:tav>
                                        <p:tav tm="100000">
                                          <p:val>
                                            <p:strVal val="#ppt_x"/>
                                          </p:val>
                                        </p:tav>
                                      </p:tavLst>
                                    </p:anim>
                                    <p:anim calcmode="lin" valueType="num">
                                      <p:cBhvr>
                                        <p:cTn id="35" dur="2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12"/>
                </p:tgtEl>
              </p:cMediaNode>
            </p:audio>
          </p:childTnLst>
        </p:cTn>
      </p:par>
    </p:tnLst>
    <p:bldLst>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369909" y="8733467"/>
            <a:ext cx="3210731" cy="1245317"/>
            <a:chOff x="0" y="0"/>
            <a:chExt cx="1782412" cy="691328"/>
          </a:xfrm>
        </p:grpSpPr>
        <p:sp>
          <p:nvSpPr>
            <p:cNvPr id="3" name="Freeform 3"/>
            <p:cNvSpPr/>
            <p:nvPr/>
          </p:nvSpPr>
          <p:spPr>
            <a:xfrm>
              <a:off x="0" y="0"/>
              <a:ext cx="1782412" cy="691328"/>
            </a:xfrm>
            <a:custGeom>
              <a:avLst/>
              <a:gdLst/>
              <a:ahLst/>
              <a:cxnLst/>
              <a:rect l="l" t="t" r="r" b="b"/>
              <a:pathLst>
                <a:path w="1782412" h="691328">
                  <a:moveTo>
                    <a:pt x="1657952" y="691328"/>
                  </a:moveTo>
                  <a:lnTo>
                    <a:pt x="124460" y="691328"/>
                  </a:lnTo>
                  <a:cubicBezTo>
                    <a:pt x="55880" y="691328"/>
                    <a:pt x="0" y="635448"/>
                    <a:pt x="0" y="566868"/>
                  </a:cubicBezTo>
                  <a:lnTo>
                    <a:pt x="0" y="124460"/>
                  </a:lnTo>
                  <a:cubicBezTo>
                    <a:pt x="0" y="55880"/>
                    <a:pt x="55880" y="0"/>
                    <a:pt x="124460" y="0"/>
                  </a:cubicBezTo>
                  <a:lnTo>
                    <a:pt x="1657952" y="0"/>
                  </a:lnTo>
                  <a:cubicBezTo>
                    <a:pt x="1726532" y="0"/>
                    <a:pt x="1782412" y="55880"/>
                    <a:pt x="1782412" y="124460"/>
                  </a:cubicBezTo>
                  <a:lnTo>
                    <a:pt x="1782412" y="566868"/>
                  </a:lnTo>
                  <a:cubicBezTo>
                    <a:pt x="1782412" y="635448"/>
                    <a:pt x="1726532" y="691328"/>
                    <a:pt x="1657952" y="691328"/>
                  </a:cubicBezTo>
                  <a:close/>
                </a:path>
              </a:pathLst>
            </a:custGeom>
            <a:solidFill>
              <a:srgbClr val="1F4C63"/>
            </a:solidFill>
          </p:spPr>
        </p:sp>
      </p:grpSp>
      <p:grpSp>
        <p:nvGrpSpPr>
          <p:cNvPr id="4" name="Group 4"/>
          <p:cNvGrpSpPr>
            <a:grpSpLocks noChangeAspect="1"/>
          </p:cNvGrpSpPr>
          <p:nvPr/>
        </p:nvGrpSpPr>
        <p:grpSpPr>
          <a:xfrm>
            <a:off x="13269725" y="3103822"/>
            <a:ext cx="2901046" cy="3898564"/>
            <a:chOff x="0" y="0"/>
            <a:chExt cx="3663950" cy="4923790"/>
          </a:xfrm>
        </p:grpSpPr>
        <p:sp>
          <p:nvSpPr>
            <p:cNvPr id="5" name="Freeform 5"/>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6"/>
              <a:stretch>
                <a:fillRect l="-51280" r="-51280"/>
              </a:stretch>
            </a:blipFill>
          </p:spPr>
        </p:sp>
        <p:sp>
          <p:nvSpPr>
            <p:cNvPr id="6" name="Freeform 6"/>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7" name="Group 7"/>
          <p:cNvGrpSpPr>
            <a:grpSpLocks noChangeAspect="1"/>
          </p:cNvGrpSpPr>
          <p:nvPr/>
        </p:nvGrpSpPr>
        <p:grpSpPr>
          <a:xfrm>
            <a:off x="9562009" y="3103822"/>
            <a:ext cx="2901046" cy="3898564"/>
            <a:chOff x="0" y="0"/>
            <a:chExt cx="3663950" cy="4923790"/>
          </a:xfrm>
        </p:grpSpPr>
        <p:sp>
          <p:nvSpPr>
            <p:cNvPr id="8" name="Freeform 8"/>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l="-62465" r="-20525"/>
              </a:stretch>
            </a:blipFill>
          </p:spPr>
        </p:sp>
        <p:sp>
          <p:nvSpPr>
            <p:cNvPr id="9" name="Freeform 9"/>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10" name="Group 10"/>
          <p:cNvGrpSpPr>
            <a:grpSpLocks noChangeAspect="1"/>
          </p:cNvGrpSpPr>
          <p:nvPr/>
        </p:nvGrpSpPr>
        <p:grpSpPr>
          <a:xfrm>
            <a:off x="5837425" y="3103822"/>
            <a:ext cx="2901046" cy="3898564"/>
            <a:chOff x="0" y="0"/>
            <a:chExt cx="3663950" cy="4923790"/>
          </a:xfrm>
        </p:grpSpPr>
        <p:sp>
          <p:nvSpPr>
            <p:cNvPr id="11" name="Freeform 11"/>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8"/>
              <a:stretch>
                <a:fillRect l="-112168" r="-28287"/>
              </a:stretch>
            </a:blipFill>
          </p:spPr>
        </p:sp>
        <p:sp>
          <p:nvSpPr>
            <p:cNvPr id="12" name="Freeform 12"/>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grpSp>
        <p:nvGrpSpPr>
          <p:cNvPr id="13" name="Group 13"/>
          <p:cNvGrpSpPr>
            <a:grpSpLocks noChangeAspect="1"/>
          </p:cNvGrpSpPr>
          <p:nvPr/>
        </p:nvGrpSpPr>
        <p:grpSpPr>
          <a:xfrm>
            <a:off x="2117229" y="3103822"/>
            <a:ext cx="2901046" cy="3898564"/>
            <a:chOff x="0" y="0"/>
            <a:chExt cx="3663950" cy="4923790"/>
          </a:xfrm>
        </p:grpSpPr>
        <p:sp>
          <p:nvSpPr>
            <p:cNvPr id="14" name="Freeform 14"/>
            <p:cNvSpPr/>
            <p:nvPr/>
          </p:nvSpPr>
          <p:spPr>
            <a:xfrm>
              <a:off x="31750" y="31750"/>
              <a:ext cx="3600450" cy="4859020"/>
            </a:xfrm>
            <a:custGeom>
              <a:avLst/>
              <a:gdLst/>
              <a:ahLst/>
              <a:cxnLst/>
              <a:rect l="l" t="t" r="r" b="b"/>
              <a:pathLst>
                <a:path w="3600450" h="485902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9"/>
              <a:stretch>
                <a:fillRect t="-5712" b="-5712"/>
              </a:stretch>
            </a:blipFill>
          </p:spPr>
        </p:sp>
        <p:sp>
          <p:nvSpPr>
            <p:cNvPr id="15" name="Freeform 15"/>
            <p:cNvSpPr/>
            <p:nvPr/>
          </p:nvSpPr>
          <p:spPr>
            <a:xfrm>
              <a:off x="0" y="0"/>
              <a:ext cx="3663950" cy="4923790"/>
            </a:xfrm>
            <a:custGeom>
              <a:avLst/>
              <a:gdLst/>
              <a:ahLst/>
              <a:cxnLst/>
              <a:rect l="l" t="t" r="r" b="b"/>
              <a:pathLst>
                <a:path w="3663950" h="492379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FFFFFF"/>
            </a:solidFill>
          </p:spPr>
        </p:sp>
      </p:grpSp>
      <p:sp>
        <p:nvSpPr>
          <p:cNvPr id="16" name="TextBox 16"/>
          <p:cNvSpPr txBox="1"/>
          <p:nvPr/>
        </p:nvSpPr>
        <p:spPr>
          <a:xfrm>
            <a:off x="5554240" y="933341"/>
            <a:ext cx="7433332" cy="1094674"/>
          </a:xfrm>
          <a:prstGeom prst="rect">
            <a:avLst/>
          </a:prstGeom>
        </p:spPr>
        <p:txBody>
          <a:bodyPr lIns="0" tIns="0" rIns="0" bIns="0" rtlCol="0" anchor="t">
            <a:spAutoFit/>
          </a:bodyPr>
          <a:lstStyle/>
          <a:p>
            <a:pPr algn="ctr">
              <a:lnSpc>
                <a:spcPts val="8959"/>
              </a:lnSpc>
            </a:pPr>
            <a:r>
              <a:rPr lang="en-US" sz="6399">
                <a:solidFill>
                  <a:srgbClr val="000000"/>
                </a:solidFill>
                <a:latin typeface="Montserrat Extra-Bold"/>
              </a:rPr>
              <a:t>Artefacts</a:t>
            </a:r>
          </a:p>
        </p:txBody>
      </p:sp>
      <p:sp>
        <p:nvSpPr>
          <p:cNvPr id="17" name="TextBox 17"/>
          <p:cNvSpPr txBox="1"/>
          <p:nvPr/>
        </p:nvSpPr>
        <p:spPr>
          <a:xfrm>
            <a:off x="5837425" y="7244630"/>
            <a:ext cx="1982692" cy="429724"/>
          </a:xfrm>
          <a:prstGeom prst="rect">
            <a:avLst/>
          </a:prstGeom>
        </p:spPr>
        <p:txBody>
          <a:bodyPr lIns="0" tIns="0" rIns="0" bIns="0" rtlCol="0" anchor="t">
            <a:spAutoFit/>
          </a:bodyPr>
          <a:lstStyle/>
          <a:p>
            <a:pPr>
              <a:lnSpc>
                <a:spcPts val="3795"/>
              </a:lnSpc>
            </a:pPr>
            <a:r>
              <a:rPr lang="en-US" sz="1897">
                <a:solidFill>
                  <a:srgbClr val="000000"/>
                </a:solidFill>
                <a:latin typeface="Montserrat Semi-Bold"/>
              </a:rPr>
              <a:t>Interviews</a:t>
            </a:r>
          </a:p>
        </p:txBody>
      </p:sp>
      <p:sp>
        <p:nvSpPr>
          <p:cNvPr id="18" name="TextBox 18"/>
          <p:cNvSpPr txBox="1"/>
          <p:nvPr/>
        </p:nvSpPr>
        <p:spPr>
          <a:xfrm>
            <a:off x="9562009" y="7244630"/>
            <a:ext cx="2901046" cy="429724"/>
          </a:xfrm>
          <a:prstGeom prst="rect">
            <a:avLst/>
          </a:prstGeom>
        </p:spPr>
        <p:txBody>
          <a:bodyPr lIns="0" tIns="0" rIns="0" bIns="0" rtlCol="0" anchor="t">
            <a:spAutoFit/>
          </a:bodyPr>
          <a:lstStyle/>
          <a:p>
            <a:pPr>
              <a:lnSpc>
                <a:spcPts val="3795"/>
              </a:lnSpc>
            </a:pPr>
            <a:r>
              <a:rPr lang="en-US" sz="1897">
                <a:solidFill>
                  <a:srgbClr val="000000"/>
                </a:solidFill>
                <a:latin typeface="Montserrat Semi-Bold"/>
              </a:rPr>
              <a:t>Interview transcripts</a:t>
            </a:r>
          </a:p>
        </p:txBody>
      </p:sp>
      <p:sp>
        <p:nvSpPr>
          <p:cNvPr id="19" name="TextBox 19"/>
          <p:cNvSpPr txBox="1"/>
          <p:nvPr/>
        </p:nvSpPr>
        <p:spPr>
          <a:xfrm>
            <a:off x="13269725" y="7244630"/>
            <a:ext cx="3218175" cy="429724"/>
          </a:xfrm>
          <a:prstGeom prst="rect">
            <a:avLst/>
          </a:prstGeom>
        </p:spPr>
        <p:txBody>
          <a:bodyPr lIns="0" tIns="0" rIns="0" bIns="0" rtlCol="0" anchor="t">
            <a:spAutoFit/>
          </a:bodyPr>
          <a:lstStyle/>
          <a:p>
            <a:pPr>
              <a:lnSpc>
                <a:spcPts val="3795"/>
              </a:lnSpc>
            </a:pPr>
            <a:r>
              <a:rPr lang="en-US" sz="1897">
                <a:solidFill>
                  <a:srgbClr val="000000"/>
                </a:solidFill>
                <a:latin typeface="Montserrat Semi-Bold"/>
              </a:rPr>
              <a:t>Focus group discussions </a:t>
            </a:r>
          </a:p>
        </p:txBody>
      </p:sp>
      <p:sp>
        <p:nvSpPr>
          <p:cNvPr id="20" name="TextBox 20"/>
          <p:cNvSpPr txBox="1"/>
          <p:nvPr/>
        </p:nvSpPr>
        <p:spPr>
          <a:xfrm>
            <a:off x="2117229" y="7244630"/>
            <a:ext cx="1982692" cy="426315"/>
          </a:xfrm>
          <a:prstGeom prst="rect">
            <a:avLst/>
          </a:prstGeom>
        </p:spPr>
        <p:txBody>
          <a:bodyPr lIns="0" tIns="0" rIns="0" bIns="0" rtlCol="0" anchor="t">
            <a:spAutoFit/>
          </a:bodyPr>
          <a:lstStyle/>
          <a:p>
            <a:pPr>
              <a:lnSpc>
                <a:spcPts val="3795"/>
              </a:lnSpc>
            </a:pPr>
            <a:r>
              <a:rPr lang="en-US" sz="1897">
                <a:solidFill>
                  <a:srgbClr val="000000"/>
                </a:solidFill>
                <a:latin typeface="Montserrat Semi-Bold"/>
              </a:rPr>
              <a:t>Questionnaires</a:t>
            </a:r>
          </a:p>
        </p:txBody>
      </p:sp>
      <p:pic>
        <p:nvPicPr>
          <p:cNvPr id="21" name="Audio 20">
            <a:hlinkClick r:id="" action="ppaction://media"/>
            <a:extLst>
              <a:ext uri="{FF2B5EF4-FFF2-40B4-BE49-F238E27FC236}">
                <a16:creationId xmlns:a16="http://schemas.microsoft.com/office/drawing/2014/main" id="{762F60AE-BE0C-96F8-2AF7-6F7F6E9CC3E4}"/>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7322800" y="9321800"/>
            <a:ext cx="812800" cy="812800"/>
          </a:xfrm>
          <a:prstGeom prst="rect">
            <a:avLst/>
          </a:prstGeom>
        </p:spPr>
      </p:pic>
    </p:spTree>
    <p:custDataLst>
      <p:tags r:id="rId1"/>
    </p:custDataLst>
  </p:cSld>
  <p:clrMapOvr>
    <a:masterClrMapping/>
  </p:clrMapOvr>
  <p:transition spd="slow" advTm="52704">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200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2000"/>
                                        <p:tgtEl>
                                          <p:spTgt spid="16"/>
                                        </p:tgtEl>
                                      </p:cBhvr>
                                    </p:animEffect>
                                    <p:anim calcmode="lin" valueType="num">
                                      <p:cBhvr>
                                        <p:cTn id="16" dur="2000" fill="hold"/>
                                        <p:tgtEl>
                                          <p:spTgt spid="16"/>
                                        </p:tgtEl>
                                        <p:attrNameLst>
                                          <p:attrName>ppt_x</p:attrName>
                                        </p:attrNameLst>
                                      </p:cBhvr>
                                      <p:tavLst>
                                        <p:tav tm="0">
                                          <p:val>
                                            <p:strVal val="#ppt_x"/>
                                          </p:val>
                                        </p:tav>
                                        <p:tav tm="100000">
                                          <p:val>
                                            <p:strVal val="#ppt_x"/>
                                          </p:val>
                                        </p:tav>
                                      </p:tavLst>
                                    </p:anim>
                                    <p:anim calcmode="lin" valueType="num">
                                      <p:cBhvr>
                                        <p:cTn id="17" dur="2000" fill="hold"/>
                                        <p:tgtEl>
                                          <p:spTgt spid="16"/>
                                        </p:tgtEl>
                                        <p:attrNameLst>
                                          <p:attrName>ppt_y</p:attrName>
                                        </p:attrNameLst>
                                      </p:cBhvr>
                                      <p:tavLst>
                                        <p:tav tm="0">
                                          <p:val>
                                            <p:strVal val="#ppt_y+.1"/>
                                          </p:val>
                                        </p:tav>
                                        <p:tav tm="100000">
                                          <p:val>
                                            <p:strVal val="#ppt_y"/>
                                          </p:val>
                                        </p:tav>
                                      </p:tavLst>
                                    </p:anim>
                                  </p:childTnLst>
                                </p:cTn>
                              </p:par>
                            </p:childTnLst>
                          </p:cTn>
                        </p:par>
                        <p:par>
                          <p:cTn id="18" fill="hold">
                            <p:stCondLst>
                              <p:cond delay="5000"/>
                            </p:stCondLst>
                            <p:childTnLst>
                              <p:par>
                                <p:cTn id="19" presetID="42" presetClass="entr" presetSubtype="0" fill="hold" nodeType="afterEffect">
                                  <p:stCondLst>
                                    <p:cond delay="20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2000"/>
                                        <p:tgtEl>
                                          <p:spTgt spid="13"/>
                                        </p:tgtEl>
                                      </p:cBhvr>
                                    </p:animEffect>
                                    <p:anim calcmode="lin" valueType="num">
                                      <p:cBhvr>
                                        <p:cTn id="22" dur="2000" fill="hold"/>
                                        <p:tgtEl>
                                          <p:spTgt spid="13"/>
                                        </p:tgtEl>
                                        <p:attrNameLst>
                                          <p:attrName>ppt_x</p:attrName>
                                        </p:attrNameLst>
                                      </p:cBhvr>
                                      <p:tavLst>
                                        <p:tav tm="0">
                                          <p:val>
                                            <p:strVal val="#ppt_x"/>
                                          </p:val>
                                        </p:tav>
                                        <p:tav tm="100000">
                                          <p:val>
                                            <p:strVal val="#ppt_x"/>
                                          </p:val>
                                        </p:tav>
                                      </p:tavLst>
                                    </p:anim>
                                    <p:anim calcmode="lin" valueType="num">
                                      <p:cBhvr>
                                        <p:cTn id="23" dur="2000" fill="hold"/>
                                        <p:tgtEl>
                                          <p:spTgt spid="13"/>
                                        </p:tgtEl>
                                        <p:attrNameLst>
                                          <p:attrName>ppt_y</p:attrName>
                                        </p:attrNameLst>
                                      </p:cBhvr>
                                      <p:tavLst>
                                        <p:tav tm="0">
                                          <p:val>
                                            <p:strVal val="#ppt_y+.1"/>
                                          </p:val>
                                        </p:tav>
                                        <p:tav tm="100000">
                                          <p:val>
                                            <p:strVal val="#ppt_y"/>
                                          </p:val>
                                        </p:tav>
                                      </p:tavLst>
                                    </p:anim>
                                  </p:childTnLst>
                                </p:cTn>
                              </p:par>
                            </p:childTnLst>
                          </p:cTn>
                        </p:par>
                        <p:par>
                          <p:cTn id="24" fill="hold">
                            <p:stCondLst>
                              <p:cond delay="9000"/>
                            </p:stCondLst>
                            <p:childTnLst>
                              <p:par>
                                <p:cTn id="25" presetID="42" presetClass="entr" presetSubtype="0" fill="hold" nodeType="afterEffect">
                                  <p:stCondLst>
                                    <p:cond delay="20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anim calcmode="lin" valueType="num">
                                      <p:cBhvr>
                                        <p:cTn id="28" dur="2000" fill="hold"/>
                                        <p:tgtEl>
                                          <p:spTgt spid="10"/>
                                        </p:tgtEl>
                                        <p:attrNameLst>
                                          <p:attrName>ppt_x</p:attrName>
                                        </p:attrNameLst>
                                      </p:cBhvr>
                                      <p:tavLst>
                                        <p:tav tm="0">
                                          <p:val>
                                            <p:strVal val="#ppt_x"/>
                                          </p:val>
                                        </p:tav>
                                        <p:tav tm="100000">
                                          <p:val>
                                            <p:strVal val="#ppt_x"/>
                                          </p:val>
                                        </p:tav>
                                      </p:tavLst>
                                    </p:anim>
                                    <p:anim calcmode="lin" valueType="num">
                                      <p:cBhvr>
                                        <p:cTn id="29" dur="2000" fill="hold"/>
                                        <p:tgtEl>
                                          <p:spTgt spid="10"/>
                                        </p:tgtEl>
                                        <p:attrNameLst>
                                          <p:attrName>ppt_y</p:attrName>
                                        </p:attrNameLst>
                                      </p:cBhvr>
                                      <p:tavLst>
                                        <p:tav tm="0">
                                          <p:val>
                                            <p:strVal val="#ppt_y+.1"/>
                                          </p:val>
                                        </p:tav>
                                        <p:tav tm="100000">
                                          <p:val>
                                            <p:strVal val="#ppt_y"/>
                                          </p:val>
                                        </p:tav>
                                      </p:tavLst>
                                    </p:anim>
                                  </p:childTnLst>
                                </p:cTn>
                              </p:par>
                            </p:childTnLst>
                          </p:cTn>
                        </p:par>
                        <p:par>
                          <p:cTn id="30" fill="hold">
                            <p:stCondLst>
                              <p:cond delay="13000"/>
                            </p:stCondLst>
                            <p:childTnLst>
                              <p:par>
                                <p:cTn id="31" presetID="42" presetClass="entr" presetSubtype="0" fill="hold" nodeType="afterEffect">
                                  <p:stCondLst>
                                    <p:cond delay="20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2000"/>
                                        <p:tgtEl>
                                          <p:spTgt spid="7"/>
                                        </p:tgtEl>
                                      </p:cBhvr>
                                    </p:animEffect>
                                    <p:anim calcmode="lin" valueType="num">
                                      <p:cBhvr>
                                        <p:cTn id="34" dur="2000" fill="hold"/>
                                        <p:tgtEl>
                                          <p:spTgt spid="7"/>
                                        </p:tgtEl>
                                        <p:attrNameLst>
                                          <p:attrName>ppt_x</p:attrName>
                                        </p:attrNameLst>
                                      </p:cBhvr>
                                      <p:tavLst>
                                        <p:tav tm="0">
                                          <p:val>
                                            <p:strVal val="#ppt_x"/>
                                          </p:val>
                                        </p:tav>
                                        <p:tav tm="100000">
                                          <p:val>
                                            <p:strVal val="#ppt_x"/>
                                          </p:val>
                                        </p:tav>
                                      </p:tavLst>
                                    </p:anim>
                                    <p:anim calcmode="lin" valueType="num">
                                      <p:cBhvr>
                                        <p:cTn id="35" dur="2000" fill="hold"/>
                                        <p:tgtEl>
                                          <p:spTgt spid="7"/>
                                        </p:tgtEl>
                                        <p:attrNameLst>
                                          <p:attrName>ppt_y</p:attrName>
                                        </p:attrNameLst>
                                      </p:cBhvr>
                                      <p:tavLst>
                                        <p:tav tm="0">
                                          <p:val>
                                            <p:strVal val="#ppt_y+.1"/>
                                          </p:val>
                                        </p:tav>
                                        <p:tav tm="100000">
                                          <p:val>
                                            <p:strVal val="#ppt_y"/>
                                          </p:val>
                                        </p:tav>
                                      </p:tavLst>
                                    </p:anim>
                                  </p:childTnLst>
                                </p:cTn>
                              </p:par>
                            </p:childTnLst>
                          </p:cTn>
                        </p:par>
                        <p:par>
                          <p:cTn id="36" fill="hold">
                            <p:stCondLst>
                              <p:cond delay="17000"/>
                            </p:stCondLst>
                            <p:childTnLst>
                              <p:par>
                                <p:cTn id="37" presetID="42" presetClass="entr" presetSubtype="0" fill="hold" nodeType="afterEffect">
                                  <p:stCondLst>
                                    <p:cond delay="20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2000"/>
                                        <p:tgtEl>
                                          <p:spTgt spid="4"/>
                                        </p:tgtEl>
                                      </p:cBhvr>
                                    </p:animEffect>
                                    <p:anim calcmode="lin" valueType="num">
                                      <p:cBhvr>
                                        <p:cTn id="40" dur="2000" fill="hold"/>
                                        <p:tgtEl>
                                          <p:spTgt spid="4"/>
                                        </p:tgtEl>
                                        <p:attrNameLst>
                                          <p:attrName>ppt_x</p:attrName>
                                        </p:attrNameLst>
                                      </p:cBhvr>
                                      <p:tavLst>
                                        <p:tav tm="0">
                                          <p:val>
                                            <p:strVal val="#ppt_x"/>
                                          </p:val>
                                        </p:tav>
                                        <p:tav tm="100000">
                                          <p:val>
                                            <p:strVal val="#ppt_x"/>
                                          </p:val>
                                        </p:tav>
                                      </p:tavLst>
                                    </p:anim>
                                    <p:anim calcmode="lin" valueType="num">
                                      <p:cBhvr>
                                        <p:cTn id="41" dur="2000" fill="hold"/>
                                        <p:tgtEl>
                                          <p:spTgt spid="4"/>
                                        </p:tgtEl>
                                        <p:attrNameLst>
                                          <p:attrName>ppt_y</p:attrName>
                                        </p:attrNameLst>
                                      </p:cBhvr>
                                      <p:tavLst>
                                        <p:tav tm="0">
                                          <p:val>
                                            <p:strVal val="#ppt_y+.1"/>
                                          </p:val>
                                        </p:tav>
                                        <p:tav tm="100000">
                                          <p:val>
                                            <p:strVal val="#ppt_y"/>
                                          </p:val>
                                        </p:tav>
                                      </p:tavLst>
                                    </p:anim>
                                  </p:childTnLst>
                                </p:cTn>
                              </p:par>
                            </p:childTnLst>
                          </p:cTn>
                        </p:par>
                        <p:par>
                          <p:cTn id="42" fill="hold">
                            <p:stCondLst>
                              <p:cond delay="21000"/>
                            </p:stCondLst>
                            <p:childTnLst>
                              <p:par>
                                <p:cTn id="43" presetID="42" presetClass="entr" presetSubtype="0" fill="hold" grpId="0" nodeType="afterEffect">
                                  <p:stCondLst>
                                    <p:cond delay="20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2000"/>
                                        <p:tgtEl>
                                          <p:spTgt spid="20"/>
                                        </p:tgtEl>
                                      </p:cBhvr>
                                    </p:animEffect>
                                    <p:anim calcmode="lin" valueType="num">
                                      <p:cBhvr>
                                        <p:cTn id="46" dur="2000" fill="hold"/>
                                        <p:tgtEl>
                                          <p:spTgt spid="20"/>
                                        </p:tgtEl>
                                        <p:attrNameLst>
                                          <p:attrName>ppt_x</p:attrName>
                                        </p:attrNameLst>
                                      </p:cBhvr>
                                      <p:tavLst>
                                        <p:tav tm="0">
                                          <p:val>
                                            <p:strVal val="#ppt_x"/>
                                          </p:val>
                                        </p:tav>
                                        <p:tav tm="100000">
                                          <p:val>
                                            <p:strVal val="#ppt_x"/>
                                          </p:val>
                                        </p:tav>
                                      </p:tavLst>
                                    </p:anim>
                                    <p:anim calcmode="lin" valueType="num">
                                      <p:cBhvr>
                                        <p:cTn id="47" dur="2000" fill="hold"/>
                                        <p:tgtEl>
                                          <p:spTgt spid="20"/>
                                        </p:tgtEl>
                                        <p:attrNameLst>
                                          <p:attrName>ppt_y</p:attrName>
                                        </p:attrNameLst>
                                      </p:cBhvr>
                                      <p:tavLst>
                                        <p:tav tm="0">
                                          <p:val>
                                            <p:strVal val="#ppt_y+.1"/>
                                          </p:val>
                                        </p:tav>
                                        <p:tav tm="100000">
                                          <p:val>
                                            <p:strVal val="#ppt_y"/>
                                          </p:val>
                                        </p:tav>
                                      </p:tavLst>
                                    </p:anim>
                                  </p:childTnLst>
                                </p:cTn>
                              </p:par>
                            </p:childTnLst>
                          </p:cTn>
                        </p:par>
                        <p:par>
                          <p:cTn id="48" fill="hold">
                            <p:stCondLst>
                              <p:cond delay="25000"/>
                            </p:stCondLst>
                            <p:childTnLst>
                              <p:par>
                                <p:cTn id="49" presetID="42" presetClass="entr" presetSubtype="0" fill="hold" grpId="0" nodeType="afterEffect">
                                  <p:stCondLst>
                                    <p:cond delay="200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2000"/>
                                        <p:tgtEl>
                                          <p:spTgt spid="17"/>
                                        </p:tgtEl>
                                      </p:cBhvr>
                                    </p:animEffect>
                                    <p:anim calcmode="lin" valueType="num">
                                      <p:cBhvr>
                                        <p:cTn id="52" dur="2000" fill="hold"/>
                                        <p:tgtEl>
                                          <p:spTgt spid="17"/>
                                        </p:tgtEl>
                                        <p:attrNameLst>
                                          <p:attrName>ppt_x</p:attrName>
                                        </p:attrNameLst>
                                      </p:cBhvr>
                                      <p:tavLst>
                                        <p:tav tm="0">
                                          <p:val>
                                            <p:strVal val="#ppt_x"/>
                                          </p:val>
                                        </p:tav>
                                        <p:tav tm="100000">
                                          <p:val>
                                            <p:strVal val="#ppt_x"/>
                                          </p:val>
                                        </p:tav>
                                      </p:tavLst>
                                    </p:anim>
                                    <p:anim calcmode="lin" valueType="num">
                                      <p:cBhvr>
                                        <p:cTn id="53" dur="2000" fill="hold"/>
                                        <p:tgtEl>
                                          <p:spTgt spid="17"/>
                                        </p:tgtEl>
                                        <p:attrNameLst>
                                          <p:attrName>ppt_y</p:attrName>
                                        </p:attrNameLst>
                                      </p:cBhvr>
                                      <p:tavLst>
                                        <p:tav tm="0">
                                          <p:val>
                                            <p:strVal val="#ppt_y+.1"/>
                                          </p:val>
                                        </p:tav>
                                        <p:tav tm="100000">
                                          <p:val>
                                            <p:strVal val="#ppt_y"/>
                                          </p:val>
                                        </p:tav>
                                      </p:tavLst>
                                    </p:anim>
                                  </p:childTnLst>
                                </p:cTn>
                              </p:par>
                            </p:childTnLst>
                          </p:cTn>
                        </p:par>
                        <p:par>
                          <p:cTn id="54" fill="hold">
                            <p:stCondLst>
                              <p:cond delay="29000"/>
                            </p:stCondLst>
                            <p:childTnLst>
                              <p:par>
                                <p:cTn id="55" presetID="42" presetClass="entr" presetSubtype="0" fill="hold" grpId="0" nodeType="afterEffect">
                                  <p:stCondLst>
                                    <p:cond delay="200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2000"/>
                                        <p:tgtEl>
                                          <p:spTgt spid="18"/>
                                        </p:tgtEl>
                                      </p:cBhvr>
                                    </p:animEffect>
                                    <p:anim calcmode="lin" valueType="num">
                                      <p:cBhvr>
                                        <p:cTn id="58" dur="2000" fill="hold"/>
                                        <p:tgtEl>
                                          <p:spTgt spid="18"/>
                                        </p:tgtEl>
                                        <p:attrNameLst>
                                          <p:attrName>ppt_x</p:attrName>
                                        </p:attrNameLst>
                                      </p:cBhvr>
                                      <p:tavLst>
                                        <p:tav tm="0">
                                          <p:val>
                                            <p:strVal val="#ppt_x"/>
                                          </p:val>
                                        </p:tav>
                                        <p:tav tm="100000">
                                          <p:val>
                                            <p:strVal val="#ppt_x"/>
                                          </p:val>
                                        </p:tav>
                                      </p:tavLst>
                                    </p:anim>
                                    <p:anim calcmode="lin" valueType="num">
                                      <p:cBhvr>
                                        <p:cTn id="59" dur="2000" fill="hold"/>
                                        <p:tgtEl>
                                          <p:spTgt spid="18"/>
                                        </p:tgtEl>
                                        <p:attrNameLst>
                                          <p:attrName>ppt_y</p:attrName>
                                        </p:attrNameLst>
                                      </p:cBhvr>
                                      <p:tavLst>
                                        <p:tav tm="0">
                                          <p:val>
                                            <p:strVal val="#ppt_y+.1"/>
                                          </p:val>
                                        </p:tav>
                                        <p:tav tm="100000">
                                          <p:val>
                                            <p:strVal val="#ppt_y"/>
                                          </p:val>
                                        </p:tav>
                                      </p:tavLst>
                                    </p:anim>
                                  </p:childTnLst>
                                </p:cTn>
                              </p:par>
                            </p:childTnLst>
                          </p:cTn>
                        </p:par>
                        <p:par>
                          <p:cTn id="60" fill="hold">
                            <p:stCondLst>
                              <p:cond delay="33000"/>
                            </p:stCondLst>
                            <p:childTnLst>
                              <p:par>
                                <p:cTn id="61" presetID="42" presetClass="entr" presetSubtype="0" fill="hold" grpId="0" nodeType="afterEffect">
                                  <p:stCondLst>
                                    <p:cond delay="200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2000"/>
                                        <p:tgtEl>
                                          <p:spTgt spid="19"/>
                                        </p:tgtEl>
                                      </p:cBhvr>
                                    </p:animEffect>
                                    <p:anim calcmode="lin" valueType="num">
                                      <p:cBhvr>
                                        <p:cTn id="64" dur="2000" fill="hold"/>
                                        <p:tgtEl>
                                          <p:spTgt spid="19"/>
                                        </p:tgtEl>
                                        <p:attrNameLst>
                                          <p:attrName>ppt_x</p:attrName>
                                        </p:attrNameLst>
                                      </p:cBhvr>
                                      <p:tavLst>
                                        <p:tav tm="0">
                                          <p:val>
                                            <p:strVal val="#ppt_x"/>
                                          </p:val>
                                        </p:tav>
                                        <p:tav tm="100000">
                                          <p:val>
                                            <p:strVal val="#ppt_x"/>
                                          </p:val>
                                        </p:tav>
                                      </p:tavLst>
                                    </p:anim>
                                    <p:anim calcmode="lin" valueType="num">
                                      <p:cBhvr>
                                        <p:cTn id="65" dur="2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6" fill="hold" display="0">
                  <p:stCondLst>
                    <p:cond delay="indefinite"/>
                  </p:stCondLst>
                  <p:endCondLst>
                    <p:cond evt="onStopAudio" delay="0">
                      <p:tgtEl>
                        <p:sldTgt/>
                      </p:tgtEl>
                    </p:cond>
                  </p:endCondLst>
                </p:cTn>
                <p:tgtEl>
                  <p:spTgt spid="21"/>
                </p:tgtEl>
              </p:cMediaNode>
            </p:audio>
          </p:childTnLst>
        </p:cTn>
      </p:par>
    </p:tnLst>
    <p:bldLst>
      <p:bldP spid="16" grpId="0"/>
      <p:bldP spid="17" grpId="0"/>
      <p:bldP spid="18" grpId="0"/>
      <p:bldP spid="19" grpId="0"/>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571952"/>
            <a:ext cx="18288000" cy="4753103"/>
            <a:chOff x="0" y="0"/>
            <a:chExt cx="4816593" cy="1251846"/>
          </a:xfrm>
        </p:grpSpPr>
        <p:sp>
          <p:nvSpPr>
            <p:cNvPr id="3" name="Freeform 3"/>
            <p:cNvSpPr/>
            <p:nvPr/>
          </p:nvSpPr>
          <p:spPr>
            <a:xfrm>
              <a:off x="0" y="0"/>
              <a:ext cx="4816592" cy="1251846"/>
            </a:xfrm>
            <a:custGeom>
              <a:avLst/>
              <a:gdLst/>
              <a:ahLst/>
              <a:cxnLst/>
              <a:rect l="l" t="t" r="r" b="b"/>
              <a:pathLst>
                <a:path w="4816592" h="1251846">
                  <a:moveTo>
                    <a:pt x="0" y="0"/>
                  </a:moveTo>
                  <a:lnTo>
                    <a:pt x="4816592" y="0"/>
                  </a:lnTo>
                  <a:lnTo>
                    <a:pt x="4816592" y="1251846"/>
                  </a:lnTo>
                  <a:lnTo>
                    <a:pt x="0" y="1251846"/>
                  </a:lnTo>
                  <a:close/>
                </a:path>
              </a:pathLst>
            </a:custGeom>
            <a:solidFill>
              <a:srgbClr val="1F4C63"/>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5143500"/>
            <a:ext cx="16230600" cy="3306920"/>
            <a:chOff x="0" y="0"/>
            <a:chExt cx="4274726" cy="870958"/>
          </a:xfrm>
        </p:grpSpPr>
        <p:sp>
          <p:nvSpPr>
            <p:cNvPr id="6" name="Freeform 6"/>
            <p:cNvSpPr/>
            <p:nvPr/>
          </p:nvSpPr>
          <p:spPr>
            <a:xfrm>
              <a:off x="0" y="0"/>
              <a:ext cx="4274726" cy="870958"/>
            </a:xfrm>
            <a:custGeom>
              <a:avLst/>
              <a:gdLst/>
              <a:ahLst/>
              <a:cxnLst/>
              <a:rect l="l" t="t" r="r" b="b"/>
              <a:pathLst>
                <a:path w="4274726" h="870958">
                  <a:moveTo>
                    <a:pt x="0" y="0"/>
                  </a:moveTo>
                  <a:lnTo>
                    <a:pt x="4274726" y="0"/>
                  </a:lnTo>
                  <a:lnTo>
                    <a:pt x="4274726" y="870958"/>
                  </a:lnTo>
                  <a:lnTo>
                    <a:pt x="0" y="870958"/>
                  </a:lnTo>
                  <a:close/>
                </a:path>
              </a:pathLst>
            </a:custGeom>
            <a:solidFill>
              <a:srgbClr val="FFFFFF"/>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418754" y="2019917"/>
            <a:ext cx="1450492" cy="74846"/>
            <a:chOff x="0" y="0"/>
            <a:chExt cx="257950" cy="13310"/>
          </a:xfrm>
        </p:grpSpPr>
        <p:sp>
          <p:nvSpPr>
            <p:cNvPr id="9" name="Freeform 9"/>
            <p:cNvSpPr/>
            <p:nvPr/>
          </p:nvSpPr>
          <p:spPr>
            <a:xfrm>
              <a:off x="0" y="0"/>
              <a:ext cx="257950" cy="13310"/>
            </a:xfrm>
            <a:custGeom>
              <a:avLst/>
              <a:gdLst/>
              <a:ahLst/>
              <a:cxnLst/>
              <a:rect l="l" t="t" r="r" b="b"/>
              <a:pathLst>
                <a:path w="257950" h="13310">
                  <a:moveTo>
                    <a:pt x="0" y="0"/>
                  </a:moveTo>
                  <a:lnTo>
                    <a:pt x="257950" y="0"/>
                  </a:lnTo>
                  <a:lnTo>
                    <a:pt x="257950" y="13310"/>
                  </a:lnTo>
                  <a:lnTo>
                    <a:pt x="0" y="13310"/>
                  </a:lnTo>
                  <a:close/>
                </a:path>
              </a:pathLst>
            </a:custGeom>
            <a:solidFill>
              <a:srgbClr val="1F4C63"/>
            </a:solidFill>
          </p:spPr>
        </p:sp>
        <p:sp>
          <p:nvSpPr>
            <p:cNvPr id="10" name="TextBox 10"/>
            <p:cNvSpPr txBox="1"/>
            <p:nvPr/>
          </p:nvSpPr>
          <p:spPr>
            <a:xfrm>
              <a:off x="0" y="47625"/>
              <a:ext cx="812800" cy="765175"/>
            </a:xfrm>
            <a:prstGeom prst="rect">
              <a:avLst/>
            </a:prstGeom>
          </p:spPr>
          <p:txBody>
            <a:bodyPr lIns="50800" tIns="50800" rIns="50800" bIns="50800" rtlCol="0" anchor="ctr"/>
            <a:lstStyle/>
            <a:p>
              <a:pPr algn="ctr">
                <a:lnSpc>
                  <a:spcPts val="2399"/>
                </a:lnSpc>
              </a:pPr>
              <a:endParaRPr/>
            </a:p>
          </p:txBody>
        </p:sp>
      </p:grpSp>
      <p:sp>
        <p:nvSpPr>
          <p:cNvPr id="11" name="TextBox 11"/>
          <p:cNvSpPr txBox="1"/>
          <p:nvPr/>
        </p:nvSpPr>
        <p:spPr>
          <a:xfrm>
            <a:off x="903068" y="1028700"/>
            <a:ext cx="16481863" cy="771426"/>
          </a:xfrm>
          <a:prstGeom prst="rect">
            <a:avLst/>
          </a:prstGeom>
        </p:spPr>
        <p:txBody>
          <a:bodyPr lIns="0" tIns="0" rIns="0" bIns="0" rtlCol="0" anchor="t">
            <a:spAutoFit/>
          </a:bodyPr>
          <a:lstStyle/>
          <a:p>
            <a:pPr algn="ctr">
              <a:lnSpc>
                <a:spcPts val="6120"/>
              </a:lnSpc>
            </a:pPr>
            <a:r>
              <a:rPr lang="en-US" sz="5100" dirty="0">
                <a:solidFill>
                  <a:srgbClr val="2C2C31"/>
                </a:solidFill>
                <a:latin typeface="Montserrat Extra-Bold"/>
              </a:rPr>
              <a:t>Timeline</a:t>
            </a:r>
          </a:p>
        </p:txBody>
      </p:sp>
      <p:graphicFrame>
        <p:nvGraphicFramePr>
          <p:cNvPr id="12" name="Content Placeholder 5">
            <a:extLst>
              <a:ext uri="{FF2B5EF4-FFF2-40B4-BE49-F238E27FC236}">
                <a16:creationId xmlns:a16="http://schemas.microsoft.com/office/drawing/2014/main" id="{278F4BAE-2861-4497-8347-90B65E645D76}"/>
              </a:ext>
            </a:extLst>
          </p:cNvPr>
          <p:cNvGraphicFramePr>
            <a:graphicFrameLocks/>
          </p:cNvGraphicFramePr>
          <p:nvPr>
            <p:extLst>
              <p:ext uri="{D42A27DB-BD31-4B8C-83A1-F6EECF244321}">
                <p14:modId xmlns:p14="http://schemas.microsoft.com/office/powerpoint/2010/main" val="1906033806"/>
              </p:ext>
            </p:extLst>
          </p:nvPr>
        </p:nvGraphicFramePr>
        <p:xfrm>
          <a:off x="3086100" y="2857500"/>
          <a:ext cx="12153900" cy="5066919"/>
        </p:xfrm>
        <a:graphic>
          <a:graphicData uri="http://schemas.openxmlformats.org/drawingml/2006/table">
            <a:tbl>
              <a:tblPr firstRow="1" bandRow="1">
                <a:tableStyleId>{5C22544A-7EE6-4342-B048-85BDC9FD1C3A}</a:tableStyleId>
              </a:tblPr>
              <a:tblGrid>
                <a:gridCol w="6076950">
                  <a:extLst>
                    <a:ext uri="{9D8B030D-6E8A-4147-A177-3AD203B41FA5}">
                      <a16:colId xmlns:a16="http://schemas.microsoft.com/office/drawing/2014/main" val="20000"/>
                    </a:ext>
                  </a:extLst>
                </a:gridCol>
                <a:gridCol w="6076950">
                  <a:extLst>
                    <a:ext uri="{9D8B030D-6E8A-4147-A177-3AD203B41FA5}">
                      <a16:colId xmlns:a16="http://schemas.microsoft.com/office/drawing/2014/main" val="20001"/>
                    </a:ext>
                  </a:extLst>
                </a:gridCol>
              </a:tblGrid>
              <a:tr h="460629">
                <a:tc>
                  <a:txBody>
                    <a:bodyPr/>
                    <a:lstStyle/>
                    <a:p>
                      <a:r>
                        <a:rPr lang="en-US" dirty="0"/>
                        <a:t>TASK</a:t>
                      </a:r>
                    </a:p>
                  </a:txBody>
                  <a:tcPr marL="90116" marR="90116">
                    <a:solidFill>
                      <a:srgbClr val="1F4C63"/>
                    </a:solidFill>
                  </a:tcPr>
                </a:tc>
                <a:tc>
                  <a:txBody>
                    <a:bodyPr/>
                    <a:lstStyle/>
                    <a:p>
                      <a:r>
                        <a:rPr lang="en-US" dirty="0"/>
                        <a:t>TIME</a:t>
                      </a:r>
                    </a:p>
                  </a:txBody>
                  <a:tcPr marL="90116" marR="90116">
                    <a:solidFill>
                      <a:srgbClr val="1F4C63"/>
                    </a:solidFill>
                  </a:tcPr>
                </a:tc>
                <a:extLst>
                  <a:ext uri="{0D108BD9-81ED-4DB2-BD59-A6C34878D82A}">
                    <a16:rowId xmlns:a16="http://schemas.microsoft.com/office/drawing/2014/main" val="10000"/>
                  </a:ext>
                </a:extLst>
              </a:tr>
              <a:tr h="460629">
                <a:tc>
                  <a:txBody>
                    <a:bodyPr/>
                    <a:lstStyle/>
                    <a:p>
                      <a:r>
                        <a:rPr lang="en-US" dirty="0"/>
                        <a:t>Identify research area</a:t>
                      </a:r>
                    </a:p>
                  </a:txBody>
                  <a:tcPr marL="90116" marR="90116"/>
                </a:tc>
                <a:tc>
                  <a:txBody>
                    <a:bodyPr/>
                    <a:lstStyle/>
                    <a:p>
                      <a:r>
                        <a:rPr lang="en-US" dirty="0"/>
                        <a:t>1week</a:t>
                      </a:r>
                    </a:p>
                  </a:txBody>
                  <a:tcPr marL="90116" marR="90116"/>
                </a:tc>
                <a:extLst>
                  <a:ext uri="{0D108BD9-81ED-4DB2-BD59-A6C34878D82A}">
                    <a16:rowId xmlns:a16="http://schemas.microsoft.com/office/drawing/2014/main" val="10001"/>
                  </a:ext>
                </a:extLst>
              </a:tr>
              <a:tr h="460629">
                <a:tc>
                  <a:txBody>
                    <a:bodyPr/>
                    <a:lstStyle/>
                    <a:p>
                      <a:r>
                        <a:rPr lang="en-US" dirty="0"/>
                        <a:t>Formulate research question and methods</a:t>
                      </a:r>
                    </a:p>
                  </a:txBody>
                  <a:tcPr marL="90116" marR="90116"/>
                </a:tc>
                <a:tc>
                  <a:txBody>
                    <a:bodyPr/>
                    <a:lstStyle/>
                    <a:p>
                      <a:r>
                        <a:rPr lang="en-US" dirty="0"/>
                        <a:t>1week</a:t>
                      </a:r>
                    </a:p>
                  </a:txBody>
                  <a:tcPr marL="90116" marR="90116"/>
                </a:tc>
                <a:extLst>
                  <a:ext uri="{0D108BD9-81ED-4DB2-BD59-A6C34878D82A}">
                    <a16:rowId xmlns:a16="http://schemas.microsoft.com/office/drawing/2014/main" val="10002"/>
                  </a:ext>
                </a:extLst>
              </a:tr>
              <a:tr h="460629">
                <a:tc>
                  <a:txBody>
                    <a:bodyPr/>
                    <a:lstStyle/>
                    <a:p>
                      <a:r>
                        <a:rPr lang="en-US" dirty="0"/>
                        <a:t>Writing research proposal</a:t>
                      </a:r>
                    </a:p>
                  </a:txBody>
                  <a:tcPr marL="90116" marR="90116"/>
                </a:tc>
                <a:tc>
                  <a:txBody>
                    <a:bodyPr/>
                    <a:lstStyle/>
                    <a:p>
                      <a:r>
                        <a:rPr lang="en-US" dirty="0"/>
                        <a:t>2weeks</a:t>
                      </a:r>
                    </a:p>
                  </a:txBody>
                  <a:tcPr marL="90116" marR="90116"/>
                </a:tc>
                <a:extLst>
                  <a:ext uri="{0D108BD9-81ED-4DB2-BD59-A6C34878D82A}">
                    <a16:rowId xmlns:a16="http://schemas.microsoft.com/office/drawing/2014/main" val="10003"/>
                  </a:ext>
                </a:extLst>
              </a:tr>
              <a:tr h="460629">
                <a:tc>
                  <a:txBody>
                    <a:bodyPr/>
                    <a:lstStyle/>
                    <a:p>
                      <a:r>
                        <a:rPr lang="en-US" dirty="0"/>
                        <a:t>Literature review</a:t>
                      </a:r>
                    </a:p>
                  </a:txBody>
                  <a:tcPr marL="90116" marR="90116"/>
                </a:tc>
                <a:tc>
                  <a:txBody>
                    <a:bodyPr/>
                    <a:lstStyle/>
                    <a:p>
                      <a:r>
                        <a:rPr lang="en-US" dirty="0"/>
                        <a:t>1 week</a:t>
                      </a:r>
                    </a:p>
                  </a:txBody>
                  <a:tcPr marL="90116" marR="90116"/>
                </a:tc>
                <a:extLst>
                  <a:ext uri="{0D108BD9-81ED-4DB2-BD59-A6C34878D82A}">
                    <a16:rowId xmlns:a16="http://schemas.microsoft.com/office/drawing/2014/main" val="10004"/>
                  </a:ext>
                </a:extLst>
              </a:tr>
              <a:tr h="460629">
                <a:tc>
                  <a:txBody>
                    <a:bodyPr/>
                    <a:lstStyle/>
                    <a:p>
                      <a:r>
                        <a:rPr lang="en-US" dirty="0"/>
                        <a:t>Data collection</a:t>
                      </a:r>
                    </a:p>
                  </a:txBody>
                  <a:tcPr marL="90116" marR="90116"/>
                </a:tc>
                <a:tc>
                  <a:txBody>
                    <a:bodyPr/>
                    <a:lstStyle/>
                    <a:p>
                      <a:r>
                        <a:rPr lang="en-US" dirty="0"/>
                        <a:t>3weeks</a:t>
                      </a:r>
                    </a:p>
                  </a:txBody>
                  <a:tcPr marL="90116" marR="90116"/>
                </a:tc>
                <a:extLst>
                  <a:ext uri="{0D108BD9-81ED-4DB2-BD59-A6C34878D82A}">
                    <a16:rowId xmlns:a16="http://schemas.microsoft.com/office/drawing/2014/main" val="10005"/>
                  </a:ext>
                </a:extLst>
              </a:tr>
              <a:tr h="460629">
                <a:tc>
                  <a:txBody>
                    <a:bodyPr/>
                    <a:lstStyle/>
                    <a:p>
                      <a:r>
                        <a:rPr lang="en-US" dirty="0"/>
                        <a:t>Data analysis</a:t>
                      </a:r>
                    </a:p>
                  </a:txBody>
                  <a:tcPr marL="90116" marR="90116"/>
                </a:tc>
                <a:tc>
                  <a:txBody>
                    <a:bodyPr/>
                    <a:lstStyle/>
                    <a:p>
                      <a:r>
                        <a:rPr lang="en-US" dirty="0"/>
                        <a:t>2weeks</a:t>
                      </a:r>
                    </a:p>
                  </a:txBody>
                  <a:tcPr marL="90116" marR="90116"/>
                </a:tc>
                <a:extLst>
                  <a:ext uri="{0D108BD9-81ED-4DB2-BD59-A6C34878D82A}">
                    <a16:rowId xmlns:a16="http://schemas.microsoft.com/office/drawing/2014/main" val="10006"/>
                  </a:ext>
                </a:extLst>
              </a:tr>
              <a:tr h="460629">
                <a:tc>
                  <a:txBody>
                    <a:bodyPr/>
                    <a:lstStyle/>
                    <a:p>
                      <a:r>
                        <a:rPr lang="en-US" dirty="0"/>
                        <a:t>First draft</a:t>
                      </a:r>
                    </a:p>
                  </a:txBody>
                  <a:tcPr marL="90116" marR="90116"/>
                </a:tc>
                <a:tc>
                  <a:txBody>
                    <a:bodyPr/>
                    <a:lstStyle/>
                    <a:p>
                      <a:r>
                        <a:rPr lang="en-US" dirty="0"/>
                        <a:t>1week</a:t>
                      </a:r>
                    </a:p>
                  </a:txBody>
                  <a:tcPr marL="90116" marR="90116"/>
                </a:tc>
                <a:extLst>
                  <a:ext uri="{0D108BD9-81ED-4DB2-BD59-A6C34878D82A}">
                    <a16:rowId xmlns:a16="http://schemas.microsoft.com/office/drawing/2014/main" val="10007"/>
                  </a:ext>
                </a:extLst>
              </a:tr>
              <a:tr h="460629">
                <a:tc>
                  <a:txBody>
                    <a:bodyPr/>
                    <a:lstStyle/>
                    <a:p>
                      <a:r>
                        <a:rPr lang="en-US" dirty="0"/>
                        <a:t>Second</a:t>
                      </a:r>
                      <a:r>
                        <a:rPr lang="en-US" baseline="0" dirty="0"/>
                        <a:t> draft</a:t>
                      </a:r>
                      <a:endParaRPr lang="en-US" dirty="0"/>
                    </a:p>
                  </a:txBody>
                  <a:tcPr marL="90116" marR="90116"/>
                </a:tc>
                <a:tc>
                  <a:txBody>
                    <a:bodyPr/>
                    <a:lstStyle/>
                    <a:p>
                      <a:r>
                        <a:rPr lang="en-US" dirty="0"/>
                        <a:t>1week</a:t>
                      </a:r>
                    </a:p>
                  </a:txBody>
                  <a:tcPr marL="90116" marR="90116"/>
                </a:tc>
                <a:extLst>
                  <a:ext uri="{0D108BD9-81ED-4DB2-BD59-A6C34878D82A}">
                    <a16:rowId xmlns:a16="http://schemas.microsoft.com/office/drawing/2014/main" val="10008"/>
                  </a:ext>
                </a:extLst>
              </a:tr>
              <a:tr h="460629">
                <a:tc>
                  <a:txBody>
                    <a:bodyPr/>
                    <a:lstStyle/>
                    <a:p>
                      <a:r>
                        <a:rPr lang="en-US" dirty="0"/>
                        <a:t>Final draft</a:t>
                      </a:r>
                    </a:p>
                  </a:txBody>
                  <a:tcPr marL="90116" marR="90116"/>
                </a:tc>
                <a:tc>
                  <a:txBody>
                    <a:bodyPr/>
                    <a:lstStyle/>
                    <a:p>
                      <a:r>
                        <a:rPr lang="en-US" dirty="0"/>
                        <a:t>2 weeks</a:t>
                      </a:r>
                    </a:p>
                  </a:txBody>
                  <a:tcPr marL="90116" marR="90116"/>
                </a:tc>
                <a:extLst>
                  <a:ext uri="{0D108BD9-81ED-4DB2-BD59-A6C34878D82A}">
                    <a16:rowId xmlns:a16="http://schemas.microsoft.com/office/drawing/2014/main" val="10009"/>
                  </a:ext>
                </a:extLst>
              </a:tr>
              <a:tr h="460629">
                <a:tc>
                  <a:txBody>
                    <a:bodyPr/>
                    <a:lstStyle/>
                    <a:p>
                      <a:r>
                        <a:rPr lang="en-US" dirty="0"/>
                        <a:t>Dissertation due</a:t>
                      </a:r>
                    </a:p>
                  </a:txBody>
                  <a:tcPr marL="90116" marR="90116"/>
                </a:tc>
                <a:tc>
                  <a:txBody>
                    <a:bodyPr/>
                    <a:lstStyle/>
                    <a:p>
                      <a:r>
                        <a:rPr lang="en-US" dirty="0"/>
                        <a:t>2</a:t>
                      </a:r>
                      <a:r>
                        <a:rPr lang="en-US" baseline="0" dirty="0"/>
                        <a:t> weeks</a:t>
                      </a:r>
                      <a:endParaRPr lang="en-US" dirty="0"/>
                    </a:p>
                  </a:txBody>
                  <a:tcPr marL="90116" marR="90116"/>
                </a:tc>
                <a:extLst>
                  <a:ext uri="{0D108BD9-81ED-4DB2-BD59-A6C34878D82A}">
                    <a16:rowId xmlns:a16="http://schemas.microsoft.com/office/drawing/2014/main" val="10010"/>
                  </a:ext>
                </a:extLst>
              </a:tr>
            </a:tbl>
          </a:graphicData>
        </a:graphic>
      </p:graphicFrame>
      <p:pic>
        <p:nvPicPr>
          <p:cNvPr id="15" name="Audio 14">
            <a:hlinkClick r:id="" action="ppaction://media"/>
            <a:extLst>
              <a:ext uri="{FF2B5EF4-FFF2-40B4-BE49-F238E27FC236}">
                <a16:creationId xmlns:a16="http://schemas.microsoft.com/office/drawing/2014/main" id="{5E3DB466-31DB-22C6-A401-20E21D7819F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7322800" y="9321800"/>
            <a:ext cx="812800" cy="812800"/>
          </a:xfrm>
          <a:prstGeom prst="rect">
            <a:avLst/>
          </a:prstGeom>
        </p:spPr>
      </p:pic>
    </p:spTree>
    <p:custDataLst>
      <p:tags r:id="rId1"/>
    </p:custDataLst>
  </p:cSld>
  <p:clrMapOvr>
    <a:masterClrMapping/>
  </p:clrMapOvr>
  <p:transition spd="slow" advTm="216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grpId="0" nodeType="afterEffect">
                                  <p:stCondLst>
                                    <p:cond delay="200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000"/>
                                        <p:tgtEl>
                                          <p:spTgt spid="11"/>
                                        </p:tgtEl>
                                      </p:cBhvr>
                                    </p:animEffect>
                                    <p:anim calcmode="lin" valueType="num">
                                      <p:cBhvr>
                                        <p:cTn id="16" dur="2000" fill="hold"/>
                                        <p:tgtEl>
                                          <p:spTgt spid="11"/>
                                        </p:tgtEl>
                                        <p:attrNameLst>
                                          <p:attrName>ppt_x</p:attrName>
                                        </p:attrNameLst>
                                      </p:cBhvr>
                                      <p:tavLst>
                                        <p:tav tm="0">
                                          <p:val>
                                            <p:strVal val="#ppt_x"/>
                                          </p:val>
                                        </p:tav>
                                        <p:tav tm="100000">
                                          <p:val>
                                            <p:strVal val="#ppt_x"/>
                                          </p:val>
                                        </p:tav>
                                      </p:tavLst>
                                    </p:anim>
                                    <p:anim calcmode="lin" valueType="num">
                                      <p:cBhvr>
                                        <p:cTn id="17" dur="200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5000"/>
                            </p:stCondLst>
                            <p:childTnLst>
                              <p:par>
                                <p:cTn id="19" presetID="42" presetClass="entr" presetSubtype="0" fill="hold" nodeType="afterEffect">
                                  <p:stCondLst>
                                    <p:cond delay="2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0"/>
                                        <p:tgtEl>
                                          <p:spTgt spid="8"/>
                                        </p:tgtEl>
                                      </p:cBhvr>
                                    </p:animEffect>
                                    <p:anim calcmode="lin" valueType="num">
                                      <p:cBhvr>
                                        <p:cTn id="22" dur="2000" fill="hold"/>
                                        <p:tgtEl>
                                          <p:spTgt spid="8"/>
                                        </p:tgtEl>
                                        <p:attrNameLst>
                                          <p:attrName>ppt_x</p:attrName>
                                        </p:attrNameLst>
                                      </p:cBhvr>
                                      <p:tavLst>
                                        <p:tav tm="0">
                                          <p:val>
                                            <p:strVal val="#ppt_x"/>
                                          </p:val>
                                        </p:tav>
                                        <p:tav tm="100000">
                                          <p:val>
                                            <p:strVal val="#ppt_x"/>
                                          </p:val>
                                        </p:tav>
                                      </p:tavLst>
                                    </p:anim>
                                    <p:anim calcmode="lin" valueType="num">
                                      <p:cBhvr>
                                        <p:cTn id="23" dur="2000" fill="hold"/>
                                        <p:tgtEl>
                                          <p:spTgt spid="8"/>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20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2000"/>
                                        <p:tgtEl>
                                          <p:spTgt spid="12"/>
                                        </p:tgtEl>
                                      </p:cBhvr>
                                    </p:animEffect>
                                    <p:anim calcmode="lin" valueType="num">
                                      <p:cBhvr>
                                        <p:cTn id="27" dur="2000" fill="hold"/>
                                        <p:tgtEl>
                                          <p:spTgt spid="12"/>
                                        </p:tgtEl>
                                        <p:attrNameLst>
                                          <p:attrName>ppt_x</p:attrName>
                                        </p:attrNameLst>
                                      </p:cBhvr>
                                      <p:tavLst>
                                        <p:tav tm="0">
                                          <p:val>
                                            <p:strVal val="#ppt_x"/>
                                          </p:val>
                                        </p:tav>
                                        <p:tav tm="100000">
                                          <p:val>
                                            <p:strVal val="#ppt_x"/>
                                          </p:val>
                                        </p:tav>
                                      </p:tavLst>
                                    </p:anim>
                                    <p:anim calcmode="lin" valueType="num">
                                      <p:cBhvr>
                                        <p:cTn id="28" dur="2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1000"/>
                                        <p:tgtEl>
                                          <p:spTgt spid="5"/>
                                        </p:tgtEl>
                                      </p:cBhvr>
                                    </p:animEffect>
                                    <p:anim calcmode="lin" valueType="num">
                                      <p:cBhvr>
                                        <p:cTn id="32" dur="1000" fill="hold"/>
                                        <p:tgtEl>
                                          <p:spTgt spid="5"/>
                                        </p:tgtEl>
                                        <p:attrNameLst>
                                          <p:attrName>ppt_x</p:attrName>
                                        </p:attrNameLst>
                                      </p:cBhvr>
                                      <p:tavLst>
                                        <p:tav tm="0">
                                          <p:val>
                                            <p:strVal val="#ppt_x"/>
                                          </p:val>
                                        </p:tav>
                                        <p:tav tm="100000">
                                          <p:val>
                                            <p:strVal val="#ppt_x"/>
                                          </p:val>
                                        </p:tav>
                                      </p:tavLst>
                                    </p:anim>
                                    <p:anim calcmode="lin" valueType="num">
                                      <p:cBhvr>
                                        <p:cTn id="3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15"/>
                </p:tgtEl>
              </p:cMediaNode>
            </p:audio>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0" y="0"/>
            <a:ext cx="18288000" cy="10287000"/>
          </a:xfrm>
          <a:prstGeom prst="rect">
            <a:avLst/>
          </a:prstGeom>
        </p:spPr>
      </p:pic>
      <p:grpSp>
        <p:nvGrpSpPr>
          <p:cNvPr id="3" name="Group 3"/>
          <p:cNvGrpSpPr/>
          <p:nvPr/>
        </p:nvGrpSpPr>
        <p:grpSpPr>
          <a:xfrm rot="-10800000">
            <a:off x="16491120" y="0"/>
            <a:ext cx="1806405" cy="1803515"/>
            <a:chOff x="0" y="0"/>
            <a:chExt cx="6350000" cy="6339840"/>
          </a:xfrm>
        </p:grpSpPr>
        <p:sp>
          <p:nvSpPr>
            <p:cNvPr id="4" name="Freeform 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5" name="Group 5"/>
          <p:cNvGrpSpPr/>
          <p:nvPr/>
        </p:nvGrpSpPr>
        <p:grpSpPr>
          <a:xfrm>
            <a:off x="1796880" y="936517"/>
            <a:ext cx="14694240" cy="9385242"/>
            <a:chOff x="0" y="0"/>
            <a:chExt cx="3597735" cy="1462709"/>
          </a:xfrm>
        </p:grpSpPr>
        <p:sp>
          <p:nvSpPr>
            <p:cNvPr id="6" name="Freeform 6"/>
            <p:cNvSpPr/>
            <p:nvPr/>
          </p:nvSpPr>
          <p:spPr>
            <a:xfrm>
              <a:off x="0" y="0"/>
              <a:ext cx="3597735" cy="1462709"/>
            </a:xfrm>
            <a:custGeom>
              <a:avLst/>
              <a:gdLst/>
              <a:ahLst/>
              <a:cxnLst/>
              <a:rect l="l" t="t" r="r" b="b"/>
              <a:pathLst>
                <a:path w="3597735" h="1250601">
                  <a:moveTo>
                    <a:pt x="0" y="0"/>
                  </a:moveTo>
                  <a:lnTo>
                    <a:pt x="3597735" y="0"/>
                  </a:lnTo>
                  <a:lnTo>
                    <a:pt x="3597735" y="1250601"/>
                  </a:lnTo>
                  <a:lnTo>
                    <a:pt x="0" y="1250601"/>
                  </a:lnTo>
                  <a:close/>
                </a:path>
              </a:pathLst>
            </a:custGeom>
            <a:solidFill>
              <a:srgbClr val="F6F6F6">
                <a:alpha val="14902"/>
              </a:srgbClr>
            </a:solidFill>
          </p:spPr>
        </p:sp>
      </p:grpSp>
      <p:sp>
        <p:nvSpPr>
          <p:cNvPr id="7" name="TextBox 7"/>
          <p:cNvSpPr txBox="1"/>
          <p:nvPr/>
        </p:nvSpPr>
        <p:spPr>
          <a:xfrm>
            <a:off x="3170872" y="-34759"/>
            <a:ext cx="11946255" cy="936517"/>
          </a:xfrm>
          <a:prstGeom prst="rect">
            <a:avLst/>
          </a:prstGeom>
        </p:spPr>
        <p:txBody>
          <a:bodyPr lIns="0" tIns="0" rIns="0" bIns="0" rtlCol="0" anchor="t">
            <a:spAutoFit/>
          </a:bodyPr>
          <a:lstStyle/>
          <a:p>
            <a:pPr algn="ctr">
              <a:lnSpc>
                <a:spcPts val="7699"/>
              </a:lnSpc>
              <a:spcBef>
                <a:spcPct val="0"/>
              </a:spcBef>
            </a:pPr>
            <a:r>
              <a:rPr lang="en-US" sz="5499" dirty="0">
                <a:solidFill>
                  <a:srgbClr val="FFFFFF"/>
                </a:solidFill>
                <a:latin typeface="Montserrat Extra-Bold Bold"/>
              </a:rPr>
              <a:t>REFERENCES</a:t>
            </a:r>
          </a:p>
        </p:txBody>
      </p:sp>
      <p:sp>
        <p:nvSpPr>
          <p:cNvPr id="8" name="TextBox 8"/>
          <p:cNvSpPr txBox="1"/>
          <p:nvPr/>
        </p:nvSpPr>
        <p:spPr>
          <a:xfrm>
            <a:off x="2057400" y="958052"/>
            <a:ext cx="14173200" cy="9356408"/>
          </a:xfrm>
          <a:prstGeom prst="rect">
            <a:avLst/>
          </a:prstGeom>
        </p:spPr>
        <p:txBody>
          <a:bodyPr wrap="square" lIns="0" tIns="0" rIns="0" bIns="0" rtlCol="0" anchor="t">
            <a:spAutoFit/>
          </a:bodyPr>
          <a:lstStyle/>
          <a:p>
            <a:pPr marL="285750" indent="-285750">
              <a:buFont typeface="Arial" panose="020B0604020202020204" pitchFamily="34" charset="0"/>
              <a:buChar char="•"/>
            </a:pPr>
            <a:r>
              <a:rPr lang="en-US" sz="1600" dirty="0" err="1">
                <a:solidFill>
                  <a:schemeClr val="bg1"/>
                </a:solidFill>
              </a:rPr>
              <a:t>Ansary</a:t>
            </a:r>
            <a:r>
              <a:rPr lang="en-US" sz="1600" dirty="0">
                <a:solidFill>
                  <a:schemeClr val="bg1"/>
                </a:solidFill>
              </a:rPr>
              <a:t>, N. S. (2020). Cyberbullying: Concepts, theories, and correlates informing evidence-based best practices for prevention. </a:t>
            </a:r>
            <a:r>
              <a:rPr lang="en-US" sz="1600" i="1" dirty="0">
                <a:solidFill>
                  <a:schemeClr val="bg1"/>
                </a:solidFill>
              </a:rPr>
              <a:t>Aggression and violent behavior</a:t>
            </a:r>
            <a:r>
              <a:rPr lang="en-US" sz="1600" dirty="0">
                <a:solidFill>
                  <a:schemeClr val="bg1"/>
                </a:solidFill>
              </a:rPr>
              <a:t>, </a:t>
            </a:r>
            <a:r>
              <a:rPr lang="en-US" sz="1600" i="1" dirty="0">
                <a:solidFill>
                  <a:schemeClr val="bg1"/>
                </a:solidFill>
              </a:rPr>
              <a:t>50</a:t>
            </a:r>
            <a:r>
              <a:rPr lang="en-US" sz="1600" dirty="0">
                <a:solidFill>
                  <a:schemeClr val="bg1"/>
                </a:solidFill>
              </a:rPr>
              <a:t>, 101343.</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Cortazar, N., </a:t>
            </a:r>
            <a:r>
              <a:rPr lang="en-US" sz="1600" dirty="0" err="1">
                <a:solidFill>
                  <a:schemeClr val="bg1"/>
                </a:solidFill>
              </a:rPr>
              <a:t>Calvete</a:t>
            </a:r>
            <a:r>
              <a:rPr lang="en-US" sz="1600" dirty="0">
                <a:solidFill>
                  <a:schemeClr val="bg1"/>
                </a:solidFill>
              </a:rPr>
              <a:t>, E., </a:t>
            </a:r>
            <a:r>
              <a:rPr lang="en-US" sz="1600" dirty="0" err="1">
                <a:solidFill>
                  <a:schemeClr val="bg1"/>
                </a:solidFill>
              </a:rPr>
              <a:t>Beranuy</a:t>
            </a:r>
            <a:r>
              <a:rPr lang="en-US" sz="1600" dirty="0">
                <a:solidFill>
                  <a:schemeClr val="bg1"/>
                </a:solidFill>
              </a:rPr>
              <a:t>, M., </a:t>
            </a:r>
            <a:r>
              <a:rPr lang="en-US" sz="1600" dirty="0" err="1">
                <a:solidFill>
                  <a:schemeClr val="bg1"/>
                </a:solidFill>
              </a:rPr>
              <a:t>Orue</a:t>
            </a:r>
            <a:r>
              <a:rPr lang="en-US" sz="1600" dirty="0">
                <a:solidFill>
                  <a:schemeClr val="bg1"/>
                </a:solidFill>
              </a:rPr>
              <a:t>, I., </a:t>
            </a:r>
            <a:r>
              <a:rPr lang="en-US" sz="1600" dirty="0" err="1">
                <a:solidFill>
                  <a:schemeClr val="bg1"/>
                </a:solidFill>
              </a:rPr>
              <a:t>Echezarraga</a:t>
            </a:r>
            <a:r>
              <a:rPr lang="en-US" sz="1600" dirty="0">
                <a:solidFill>
                  <a:schemeClr val="bg1"/>
                </a:solidFill>
              </a:rPr>
              <a:t>, A., León, A., ... &amp; Fernández-González, L. (2021). Effects of a brief preventive intervention in cyberbullying and grooming in adolescents. </a:t>
            </a:r>
            <a:r>
              <a:rPr lang="en-US" sz="1600" i="1" dirty="0">
                <a:solidFill>
                  <a:schemeClr val="bg1"/>
                </a:solidFill>
              </a:rPr>
              <a:t>Psychosocial intervention</a:t>
            </a:r>
            <a:r>
              <a:rPr lang="en-US" sz="1600" dirty="0">
                <a:solidFill>
                  <a:schemeClr val="bg1"/>
                </a:solidFill>
              </a:rPr>
              <a:t>, </a:t>
            </a:r>
            <a:r>
              <a:rPr lang="en-US" sz="1600" i="1" dirty="0">
                <a:solidFill>
                  <a:schemeClr val="bg1"/>
                </a:solidFill>
              </a:rPr>
              <a:t>30</a:t>
            </a:r>
            <a:r>
              <a:rPr lang="en-US" sz="1600" dirty="0">
                <a:solidFill>
                  <a:schemeClr val="bg1"/>
                </a:solidFill>
              </a:rPr>
              <a:t>(2), 75-84.</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Field, T. (2018). Cyberbullying: A narrative review. </a:t>
            </a:r>
            <a:r>
              <a:rPr lang="en-US" sz="1600" i="1" dirty="0">
                <a:solidFill>
                  <a:schemeClr val="bg1"/>
                </a:solidFill>
              </a:rPr>
              <a:t>Journal of Addiction Therapy and Research</a:t>
            </a:r>
            <a:r>
              <a:rPr lang="en-US" sz="1600" dirty="0">
                <a:solidFill>
                  <a:schemeClr val="bg1"/>
                </a:solidFill>
              </a:rPr>
              <a:t>, </a:t>
            </a:r>
            <a:r>
              <a:rPr lang="en-US" sz="1600" i="1" dirty="0">
                <a:solidFill>
                  <a:schemeClr val="bg1"/>
                </a:solidFill>
              </a:rPr>
              <a:t>2</a:t>
            </a:r>
            <a:r>
              <a:rPr lang="en-US" sz="1600" dirty="0">
                <a:solidFill>
                  <a:schemeClr val="bg1"/>
                </a:solidFill>
              </a:rPr>
              <a:t>(1), 10-27.</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err="1">
                <a:solidFill>
                  <a:schemeClr val="bg1"/>
                </a:solidFill>
              </a:rPr>
              <a:t>Frensh</a:t>
            </a:r>
            <a:r>
              <a:rPr lang="en-US" sz="1600" dirty="0">
                <a:solidFill>
                  <a:schemeClr val="bg1"/>
                </a:solidFill>
              </a:rPr>
              <a:t>, W., &amp; </a:t>
            </a:r>
            <a:r>
              <a:rPr lang="en-US" sz="1600" dirty="0" err="1">
                <a:solidFill>
                  <a:schemeClr val="bg1"/>
                </a:solidFill>
              </a:rPr>
              <a:t>Mulyadi</a:t>
            </a:r>
            <a:r>
              <a:rPr lang="en-US" sz="1600" dirty="0">
                <a:solidFill>
                  <a:schemeClr val="bg1"/>
                </a:solidFill>
              </a:rPr>
              <a:t>, M. (2018). Criminal policy on cyberbullying toward children. In </a:t>
            </a:r>
            <a:r>
              <a:rPr lang="en-US" sz="1600" i="1" dirty="0">
                <a:solidFill>
                  <a:schemeClr val="bg1"/>
                </a:solidFill>
              </a:rPr>
              <a:t>E3S Web of Conferences</a:t>
            </a:r>
            <a:r>
              <a:rPr lang="en-US" sz="1600" dirty="0">
                <a:solidFill>
                  <a:schemeClr val="bg1"/>
                </a:solidFill>
              </a:rPr>
              <a:t> (Vol. 52, p. 00050). EDP Sciences.</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Gaffney, H., Farrington, D. P., </a:t>
            </a:r>
            <a:r>
              <a:rPr lang="en-US" sz="1600" dirty="0" err="1">
                <a:solidFill>
                  <a:schemeClr val="bg1"/>
                </a:solidFill>
              </a:rPr>
              <a:t>Espelage</a:t>
            </a:r>
            <a:r>
              <a:rPr lang="en-US" sz="1600" dirty="0">
                <a:solidFill>
                  <a:schemeClr val="bg1"/>
                </a:solidFill>
              </a:rPr>
              <a:t>, D. L., &amp; </a:t>
            </a:r>
            <a:r>
              <a:rPr lang="en-US" sz="1600" dirty="0" err="1">
                <a:solidFill>
                  <a:schemeClr val="bg1"/>
                </a:solidFill>
              </a:rPr>
              <a:t>Ttofi</a:t>
            </a:r>
            <a:r>
              <a:rPr lang="en-US" sz="1600" dirty="0">
                <a:solidFill>
                  <a:schemeClr val="bg1"/>
                </a:solidFill>
              </a:rPr>
              <a:t>, M. M. (2019). Are cyberbullying intervention and prevention programs effective? A systematic and meta-analytical review. </a:t>
            </a:r>
            <a:r>
              <a:rPr lang="en-US" sz="1600" i="1" dirty="0">
                <a:solidFill>
                  <a:schemeClr val="bg1"/>
                </a:solidFill>
              </a:rPr>
              <a:t>Aggression and violent behavior</a:t>
            </a:r>
            <a:r>
              <a:rPr lang="en-US" sz="1600" dirty="0">
                <a:solidFill>
                  <a:schemeClr val="bg1"/>
                </a:solidFill>
              </a:rPr>
              <a:t>, </a:t>
            </a:r>
            <a:r>
              <a:rPr lang="en-US" sz="1600" i="1" dirty="0">
                <a:solidFill>
                  <a:schemeClr val="bg1"/>
                </a:solidFill>
              </a:rPr>
              <a:t>45</a:t>
            </a:r>
            <a:r>
              <a:rPr lang="en-US" sz="1600" dirty="0">
                <a:solidFill>
                  <a:schemeClr val="bg1"/>
                </a:solidFill>
              </a:rPr>
              <a:t>, 134-153.</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err="1">
                <a:solidFill>
                  <a:schemeClr val="bg1"/>
                </a:solidFill>
              </a:rPr>
              <a:t>Harasgama</a:t>
            </a:r>
            <a:r>
              <a:rPr lang="en-US" sz="1600" dirty="0">
                <a:solidFill>
                  <a:schemeClr val="bg1"/>
                </a:solidFill>
              </a:rPr>
              <a:t>, K. S., &amp; </a:t>
            </a:r>
            <a:r>
              <a:rPr lang="en-US" sz="1600" dirty="0" err="1">
                <a:solidFill>
                  <a:schemeClr val="bg1"/>
                </a:solidFill>
              </a:rPr>
              <a:t>Rathnayaka</a:t>
            </a:r>
            <a:r>
              <a:rPr lang="en-US" sz="1600" dirty="0">
                <a:solidFill>
                  <a:schemeClr val="bg1"/>
                </a:solidFill>
              </a:rPr>
              <a:t>, H. B. (2021). Combatting Cyber-Bullying: An Analysis of Laws in India, Singapore, and Sri Lanka.</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Helfrich, E. L., Doty, J. L., </a:t>
            </a:r>
            <a:r>
              <a:rPr lang="en-US" sz="1600" dirty="0" err="1">
                <a:solidFill>
                  <a:schemeClr val="bg1"/>
                </a:solidFill>
              </a:rPr>
              <a:t>Su</a:t>
            </a:r>
            <a:r>
              <a:rPr lang="en-US" sz="1600" dirty="0">
                <a:solidFill>
                  <a:schemeClr val="bg1"/>
                </a:solidFill>
              </a:rPr>
              <a:t>, Y. W., </a:t>
            </a:r>
            <a:r>
              <a:rPr lang="en-US" sz="1600" dirty="0" err="1">
                <a:solidFill>
                  <a:schemeClr val="bg1"/>
                </a:solidFill>
              </a:rPr>
              <a:t>Yourell</a:t>
            </a:r>
            <a:r>
              <a:rPr lang="en-US" sz="1600" dirty="0">
                <a:solidFill>
                  <a:schemeClr val="bg1"/>
                </a:solidFill>
              </a:rPr>
              <a:t>, J. L., &amp; </a:t>
            </a:r>
            <a:r>
              <a:rPr lang="en-US" sz="1600" dirty="0" err="1">
                <a:solidFill>
                  <a:schemeClr val="bg1"/>
                </a:solidFill>
              </a:rPr>
              <a:t>Gabrielli</a:t>
            </a:r>
            <a:r>
              <a:rPr lang="en-US" sz="1600" dirty="0">
                <a:solidFill>
                  <a:schemeClr val="bg1"/>
                </a:solidFill>
              </a:rPr>
              <a:t>, J. (2020). Parental views on preventing and minimizing negative effects of cyberbullying. </a:t>
            </a:r>
            <a:r>
              <a:rPr lang="en-US" sz="1600" i="1" dirty="0">
                <a:solidFill>
                  <a:schemeClr val="bg1"/>
                </a:solidFill>
              </a:rPr>
              <a:t>Children and Youth Services Review</a:t>
            </a:r>
            <a:r>
              <a:rPr lang="en-US" sz="1600" dirty="0">
                <a:solidFill>
                  <a:schemeClr val="bg1"/>
                </a:solidFill>
              </a:rPr>
              <a:t>, </a:t>
            </a:r>
            <a:r>
              <a:rPr lang="en-US" sz="1600" i="1" dirty="0">
                <a:solidFill>
                  <a:schemeClr val="bg1"/>
                </a:solidFill>
              </a:rPr>
              <a:t>118</a:t>
            </a:r>
            <a:r>
              <a:rPr lang="en-US" sz="1600" dirty="0">
                <a:solidFill>
                  <a:schemeClr val="bg1"/>
                </a:solidFill>
              </a:rPr>
              <a:t>, 105377.</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err="1">
                <a:solidFill>
                  <a:schemeClr val="bg1"/>
                </a:solidFill>
              </a:rPr>
              <a:t>Kutok</a:t>
            </a:r>
            <a:r>
              <a:rPr lang="en-US" sz="1600" dirty="0">
                <a:solidFill>
                  <a:schemeClr val="bg1"/>
                </a:solidFill>
              </a:rPr>
              <a:t>, E. R., </a:t>
            </a:r>
            <a:r>
              <a:rPr lang="en-US" sz="1600" dirty="0" err="1">
                <a:solidFill>
                  <a:schemeClr val="bg1"/>
                </a:solidFill>
              </a:rPr>
              <a:t>Dunsiger</a:t>
            </a:r>
            <a:r>
              <a:rPr lang="en-US" sz="1600" dirty="0">
                <a:solidFill>
                  <a:schemeClr val="bg1"/>
                </a:solidFill>
              </a:rPr>
              <a:t>, S., </a:t>
            </a:r>
            <a:r>
              <a:rPr lang="en-US" sz="1600" dirty="0" err="1">
                <a:solidFill>
                  <a:schemeClr val="bg1"/>
                </a:solidFill>
              </a:rPr>
              <a:t>Patena</a:t>
            </a:r>
            <a:r>
              <a:rPr lang="en-US" sz="1600" dirty="0">
                <a:solidFill>
                  <a:schemeClr val="bg1"/>
                </a:solidFill>
              </a:rPr>
              <a:t>, J. V., Nugent, N. R., </a:t>
            </a:r>
            <a:r>
              <a:rPr lang="en-US" sz="1600" dirty="0" err="1">
                <a:solidFill>
                  <a:schemeClr val="bg1"/>
                </a:solidFill>
              </a:rPr>
              <a:t>Riese</a:t>
            </a:r>
            <a:r>
              <a:rPr lang="en-US" sz="1600" dirty="0">
                <a:solidFill>
                  <a:schemeClr val="bg1"/>
                </a:solidFill>
              </a:rPr>
              <a:t>, A., Rosen, R. K., &amp; Ranney, M. L. (2021). A Cyberbullying Media-Based Prevention Intervention for Adolescents on Instagram: Pilot Randomized Controlled Trial. </a:t>
            </a:r>
            <a:r>
              <a:rPr lang="en-US" sz="1600" i="1" dirty="0">
                <a:solidFill>
                  <a:schemeClr val="bg1"/>
                </a:solidFill>
              </a:rPr>
              <a:t>JMIR Mental Health</a:t>
            </a:r>
            <a:r>
              <a:rPr lang="en-US" sz="1600" dirty="0">
                <a:solidFill>
                  <a:schemeClr val="bg1"/>
                </a:solidFill>
              </a:rPr>
              <a:t>, </a:t>
            </a:r>
            <a:r>
              <a:rPr lang="en-US" sz="1600" i="1" dirty="0">
                <a:solidFill>
                  <a:schemeClr val="bg1"/>
                </a:solidFill>
              </a:rPr>
              <a:t>8</a:t>
            </a:r>
            <a:r>
              <a:rPr lang="en-US" sz="1600" dirty="0">
                <a:solidFill>
                  <a:schemeClr val="bg1"/>
                </a:solidFill>
              </a:rPr>
              <a:t>(9), e26029.</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Ortega-</a:t>
            </a:r>
            <a:r>
              <a:rPr lang="en-US" sz="1600" dirty="0" err="1">
                <a:solidFill>
                  <a:schemeClr val="bg1"/>
                </a:solidFill>
              </a:rPr>
              <a:t>Barón</a:t>
            </a:r>
            <a:r>
              <a:rPr lang="en-US" sz="1600" dirty="0">
                <a:solidFill>
                  <a:schemeClr val="bg1"/>
                </a:solidFill>
              </a:rPr>
              <a:t>, J., </a:t>
            </a:r>
            <a:r>
              <a:rPr lang="en-US" sz="1600" dirty="0" err="1">
                <a:solidFill>
                  <a:schemeClr val="bg1"/>
                </a:solidFill>
              </a:rPr>
              <a:t>Buelga</a:t>
            </a:r>
            <a:r>
              <a:rPr lang="en-US" sz="1600" dirty="0">
                <a:solidFill>
                  <a:schemeClr val="bg1"/>
                </a:solidFill>
              </a:rPr>
              <a:t>, S., </a:t>
            </a:r>
            <a:r>
              <a:rPr lang="en-US" sz="1600" dirty="0" err="1">
                <a:solidFill>
                  <a:schemeClr val="bg1"/>
                </a:solidFill>
              </a:rPr>
              <a:t>Ayllón</a:t>
            </a:r>
            <a:r>
              <a:rPr lang="en-US" sz="1600" dirty="0">
                <a:solidFill>
                  <a:schemeClr val="bg1"/>
                </a:solidFill>
              </a:rPr>
              <a:t>, E., Martínez-Ferrer, B., &amp; Cava, M. J. (2019). Effects of intervention program </a:t>
            </a:r>
            <a:r>
              <a:rPr lang="en-US" sz="1600" dirty="0" err="1">
                <a:solidFill>
                  <a:schemeClr val="bg1"/>
                </a:solidFill>
              </a:rPr>
              <a:t>Prev</a:t>
            </a:r>
            <a:r>
              <a:rPr lang="en-US" sz="1600" dirty="0">
                <a:solidFill>
                  <a:schemeClr val="bg1"/>
                </a:solidFill>
              </a:rPr>
              <a:t>@ </a:t>
            </a:r>
            <a:r>
              <a:rPr lang="en-US" sz="1600" dirty="0" err="1">
                <a:solidFill>
                  <a:schemeClr val="bg1"/>
                </a:solidFill>
              </a:rPr>
              <a:t>cib</a:t>
            </a:r>
            <a:r>
              <a:rPr lang="en-US" sz="1600" dirty="0">
                <a:solidFill>
                  <a:schemeClr val="bg1"/>
                </a:solidFill>
              </a:rPr>
              <a:t> on traditional bullying and cyberbullying. </a:t>
            </a:r>
            <a:r>
              <a:rPr lang="en-US" sz="1600" i="1" dirty="0">
                <a:solidFill>
                  <a:schemeClr val="bg1"/>
                </a:solidFill>
              </a:rPr>
              <a:t>International journal of environmental research and public health</a:t>
            </a:r>
            <a:r>
              <a:rPr lang="en-US" sz="1600" dirty="0">
                <a:solidFill>
                  <a:schemeClr val="bg1"/>
                </a:solidFill>
              </a:rPr>
              <a:t>, </a:t>
            </a:r>
            <a:r>
              <a:rPr lang="en-US" sz="1600" i="1" dirty="0">
                <a:solidFill>
                  <a:schemeClr val="bg1"/>
                </a:solidFill>
              </a:rPr>
              <a:t>16</a:t>
            </a:r>
            <a:r>
              <a:rPr lang="en-US" sz="1600" dirty="0">
                <a:solidFill>
                  <a:schemeClr val="bg1"/>
                </a:solidFill>
              </a:rPr>
              <a:t>(4), 527.</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err="1">
                <a:solidFill>
                  <a:schemeClr val="bg1"/>
                </a:solidFill>
              </a:rPr>
              <a:t>Polanin</a:t>
            </a:r>
            <a:r>
              <a:rPr lang="en-US" sz="1600" dirty="0">
                <a:solidFill>
                  <a:schemeClr val="bg1"/>
                </a:solidFill>
              </a:rPr>
              <a:t>, J. R., </a:t>
            </a:r>
            <a:r>
              <a:rPr lang="en-US" sz="1600" dirty="0" err="1">
                <a:solidFill>
                  <a:schemeClr val="bg1"/>
                </a:solidFill>
              </a:rPr>
              <a:t>Espelage</a:t>
            </a:r>
            <a:r>
              <a:rPr lang="en-US" sz="1600" dirty="0">
                <a:solidFill>
                  <a:schemeClr val="bg1"/>
                </a:solidFill>
              </a:rPr>
              <a:t>, D. L., </a:t>
            </a:r>
            <a:r>
              <a:rPr lang="en-US" sz="1600" dirty="0" err="1">
                <a:solidFill>
                  <a:schemeClr val="bg1"/>
                </a:solidFill>
              </a:rPr>
              <a:t>Grotpeter</a:t>
            </a:r>
            <a:r>
              <a:rPr lang="en-US" sz="1600" dirty="0">
                <a:solidFill>
                  <a:schemeClr val="bg1"/>
                </a:solidFill>
              </a:rPr>
              <a:t>, J. K., Ingram, K., Michaelson, L., Spinney, E., ... &amp; Robinson, L. (2021). A systematic review and meta-analysis of interventions to decrease cyberbullying perpetration and victimization. </a:t>
            </a:r>
            <a:r>
              <a:rPr lang="en-US" sz="1600" i="1" dirty="0">
                <a:solidFill>
                  <a:schemeClr val="bg1"/>
                </a:solidFill>
              </a:rPr>
              <a:t>Prevention Science</a:t>
            </a:r>
            <a:r>
              <a:rPr lang="en-US" sz="1600" dirty="0">
                <a:solidFill>
                  <a:schemeClr val="bg1"/>
                </a:solidFill>
              </a:rPr>
              <a:t>, 1-16.</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err="1">
                <a:solidFill>
                  <a:schemeClr val="bg1"/>
                </a:solidFill>
              </a:rPr>
              <a:t>Sezer</a:t>
            </a:r>
            <a:r>
              <a:rPr lang="en-US" sz="1600" dirty="0">
                <a:solidFill>
                  <a:schemeClr val="bg1"/>
                </a:solidFill>
              </a:rPr>
              <a:t>, N., &amp; </a:t>
            </a:r>
            <a:r>
              <a:rPr lang="en-US" sz="1600" dirty="0" err="1">
                <a:solidFill>
                  <a:schemeClr val="bg1"/>
                </a:solidFill>
              </a:rPr>
              <a:t>Tunçer</a:t>
            </a:r>
            <a:r>
              <a:rPr lang="en-US" sz="1600" dirty="0">
                <a:solidFill>
                  <a:schemeClr val="bg1"/>
                </a:solidFill>
              </a:rPr>
              <a:t>, S. (2021). Cyberbullying hurts: the rising threat to youth in the digital age. </a:t>
            </a:r>
            <a:r>
              <a:rPr lang="en-US" sz="1600" i="1" dirty="0">
                <a:solidFill>
                  <a:schemeClr val="bg1"/>
                </a:solidFill>
              </a:rPr>
              <a:t>Digital siege (ss. 179-194). Istanbul: Istanbul University Press. https://</a:t>
            </a:r>
            <a:r>
              <a:rPr lang="en-US" sz="1600" i="1" dirty="0" err="1">
                <a:solidFill>
                  <a:schemeClr val="bg1"/>
                </a:solidFill>
              </a:rPr>
              <a:t>doi</a:t>
            </a:r>
            <a:r>
              <a:rPr lang="en-US" sz="1600" i="1" dirty="0">
                <a:solidFill>
                  <a:schemeClr val="bg1"/>
                </a:solidFill>
              </a:rPr>
              <a:t>. org/10.26650/B/SS07</a:t>
            </a:r>
            <a:r>
              <a:rPr lang="en-US" sz="1600" dirty="0">
                <a:solidFill>
                  <a:schemeClr val="bg1"/>
                </a:solidFill>
              </a:rPr>
              <a:t>, </a:t>
            </a:r>
            <a:r>
              <a:rPr lang="en-US" sz="1600" i="1" dirty="0">
                <a:solidFill>
                  <a:schemeClr val="bg1"/>
                </a:solidFill>
              </a:rPr>
              <a:t>9</a:t>
            </a:r>
            <a:r>
              <a:rPr lang="en-US" sz="1600" dirty="0">
                <a:solidFill>
                  <a:schemeClr val="bg1"/>
                </a:solidFill>
              </a:rPr>
              <a:t>.</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err="1">
                <a:solidFill>
                  <a:schemeClr val="bg1"/>
                </a:solidFill>
              </a:rPr>
              <a:t>Vivolo</a:t>
            </a:r>
            <a:r>
              <a:rPr lang="en-US" sz="1600" dirty="0">
                <a:solidFill>
                  <a:schemeClr val="bg1"/>
                </a:solidFill>
              </a:rPr>
              <a:t>-Kantor, A. M., </a:t>
            </a:r>
            <a:r>
              <a:rPr lang="en-US" sz="1600" dirty="0" err="1">
                <a:solidFill>
                  <a:schemeClr val="bg1"/>
                </a:solidFill>
              </a:rPr>
              <a:t>Niolon</a:t>
            </a:r>
            <a:r>
              <a:rPr lang="en-US" sz="1600" dirty="0">
                <a:solidFill>
                  <a:schemeClr val="bg1"/>
                </a:solidFill>
              </a:rPr>
              <a:t>, P. H., Estefan, L. F., Le, V. D., Tracy, A. J., </a:t>
            </a:r>
            <a:r>
              <a:rPr lang="en-US" sz="1600" dirty="0" err="1">
                <a:solidFill>
                  <a:schemeClr val="bg1"/>
                </a:solidFill>
              </a:rPr>
              <a:t>Latzman</a:t>
            </a:r>
            <a:r>
              <a:rPr lang="en-US" sz="1600" dirty="0">
                <a:solidFill>
                  <a:schemeClr val="bg1"/>
                </a:solidFill>
              </a:rPr>
              <a:t>, N. E., ... &amp; Tharp, A. T. (2021). Middle school effects of the Dating Matters® comprehensive teen dating violence prevention model on physical violence, bullying, and cyberbullying: A cluster-randomized controlled trial. </a:t>
            </a:r>
            <a:r>
              <a:rPr lang="en-US" sz="1600" i="1" dirty="0">
                <a:solidFill>
                  <a:schemeClr val="bg1"/>
                </a:solidFill>
              </a:rPr>
              <a:t>Prevention Science</a:t>
            </a:r>
            <a:r>
              <a:rPr lang="en-US" sz="1600" dirty="0">
                <a:solidFill>
                  <a:schemeClr val="bg1"/>
                </a:solidFill>
              </a:rPr>
              <a:t>, </a:t>
            </a:r>
            <a:r>
              <a:rPr lang="en-US" sz="1600" i="1" dirty="0">
                <a:solidFill>
                  <a:schemeClr val="bg1"/>
                </a:solidFill>
              </a:rPr>
              <a:t>22</a:t>
            </a:r>
            <a:r>
              <a:rPr lang="en-US" sz="1600" dirty="0">
                <a:solidFill>
                  <a:schemeClr val="bg1"/>
                </a:solidFill>
              </a:rPr>
              <a:t>(2), 151-161.</a:t>
            </a:r>
            <a:br>
              <a:rPr lang="en-US" sz="1600" dirty="0">
                <a:solidFill>
                  <a:schemeClr val="bg1"/>
                </a:solidFill>
              </a:rPr>
            </a:br>
            <a:endParaRPr lang="en-US" sz="1600" dirty="0">
              <a:solidFill>
                <a:schemeClr val="bg1"/>
              </a:solidFill>
            </a:endParaRPr>
          </a:p>
          <a:p>
            <a:pPr marL="285750" indent="-285750">
              <a:buFont typeface="Arial" panose="020B0604020202020204" pitchFamily="34" charset="0"/>
              <a:buChar char="•"/>
            </a:pPr>
            <a:r>
              <a:rPr lang="en-US" sz="1600" dirty="0" err="1">
                <a:solidFill>
                  <a:schemeClr val="bg1"/>
                </a:solidFill>
              </a:rPr>
              <a:t>Zagorscak</a:t>
            </a:r>
            <a:r>
              <a:rPr lang="en-US" sz="1600" dirty="0">
                <a:solidFill>
                  <a:schemeClr val="bg1"/>
                </a:solidFill>
              </a:rPr>
              <a:t>, P., Schultze‐</a:t>
            </a:r>
            <a:r>
              <a:rPr lang="en-US" sz="1600" dirty="0" err="1">
                <a:solidFill>
                  <a:schemeClr val="bg1"/>
                </a:solidFill>
              </a:rPr>
              <a:t>Krumbholz</a:t>
            </a:r>
            <a:r>
              <a:rPr lang="en-US" sz="1600" dirty="0">
                <a:solidFill>
                  <a:schemeClr val="bg1"/>
                </a:solidFill>
              </a:rPr>
              <a:t>, A., Heinrich, M., </a:t>
            </a:r>
            <a:r>
              <a:rPr lang="en-US" sz="1600" dirty="0" err="1">
                <a:solidFill>
                  <a:schemeClr val="bg1"/>
                </a:solidFill>
              </a:rPr>
              <a:t>Wölfer</a:t>
            </a:r>
            <a:r>
              <a:rPr lang="en-US" sz="1600" dirty="0">
                <a:solidFill>
                  <a:schemeClr val="bg1"/>
                </a:solidFill>
              </a:rPr>
              <a:t>, R., &amp; </a:t>
            </a:r>
            <a:r>
              <a:rPr lang="en-US" sz="1600" dirty="0" err="1">
                <a:solidFill>
                  <a:schemeClr val="bg1"/>
                </a:solidFill>
              </a:rPr>
              <a:t>Scheithauer</a:t>
            </a:r>
            <a:r>
              <a:rPr lang="en-US" sz="1600" dirty="0">
                <a:solidFill>
                  <a:schemeClr val="bg1"/>
                </a:solidFill>
              </a:rPr>
              <a:t>, H. (2019). Efficacy of cyberbullying prevention on somatic symptoms—randomized controlled trial applying a reasoned action approach. </a:t>
            </a:r>
            <a:r>
              <a:rPr lang="en-US" sz="1600" i="1" dirty="0">
                <a:solidFill>
                  <a:schemeClr val="bg1"/>
                </a:solidFill>
              </a:rPr>
              <a:t>Journal of Research on Adolescence</a:t>
            </a:r>
            <a:r>
              <a:rPr lang="en-US" sz="1600" dirty="0">
                <a:solidFill>
                  <a:schemeClr val="bg1"/>
                </a:solidFill>
              </a:rPr>
              <a:t>, </a:t>
            </a:r>
            <a:r>
              <a:rPr lang="en-US" sz="1600" i="1" dirty="0">
                <a:solidFill>
                  <a:schemeClr val="bg1"/>
                </a:solidFill>
              </a:rPr>
              <a:t>29</a:t>
            </a:r>
            <a:r>
              <a:rPr lang="en-US" sz="1600" dirty="0">
                <a:solidFill>
                  <a:schemeClr val="bg1"/>
                </a:solidFill>
              </a:rPr>
              <a:t>(4), 908-923.</a:t>
            </a:r>
          </a:p>
          <a:p>
            <a:pPr marL="285750" indent="-285750">
              <a:buFont typeface="Arial" panose="020B0604020202020204" pitchFamily="34" charset="0"/>
              <a:buChar char="•"/>
            </a:pPr>
            <a:br>
              <a:rPr lang="en-US" sz="1600" dirty="0">
                <a:solidFill>
                  <a:schemeClr val="bg1"/>
                </a:solidFill>
              </a:rPr>
            </a:br>
            <a:r>
              <a:rPr lang="en-US" sz="1600" dirty="0">
                <a:solidFill>
                  <a:schemeClr val="bg1"/>
                </a:solidFill>
              </a:rPr>
              <a:t>Zhu, C., Huang, S., Evans, R., &amp; Zhang, W. (2021). Cyberbullying among adolescents and children: a comprehensive review of the global situation, risk factors, and preventive measures. </a:t>
            </a:r>
            <a:r>
              <a:rPr lang="en-US" sz="1600" i="1" dirty="0">
                <a:solidFill>
                  <a:schemeClr val="bg1"/>
                </a:solidFill>
              </a:rPr>
              <a:t>Frontiers in public health</a:t>
            </a:r>
            <a:r>
              <a:rPr lang="en-US" sz="1600" dirty="0">
                <a:solidFill>
                  <a:schemeClr val="bg1"/>
                </a:solidFill>
              </a:rPr>
              <a:t>, </a:t>
            </a:r>
            <a:r>
              <a:rPr lang="en-US" sz="1600" i="1" dirty="0">
                <a:solidFill>
                  <a:schemeClr val="bg1"/>
                </a:solidFill>
              </a:rPr>
              <a:t>9</a:t>
            </a:r>
            <a:r>
              <a:rPr lang="en-US" sz="1600" dirty="0">
                <a:solidFill>
                  <a:schemeClr val="bg1"/>
                </a:solidFill>
              </a:rPr>
              <a:t>, 634909.</a:t>
            </a:r>
          </a:p>
        </p:txBody>
      </p:sp>
      <p:pic>
        <p:nvPicPr>
          <p:cNvPr id="9" name="Audio 8">
            <a:hlinkClick r:id="" action="ppaction://media"/>
            <a:extLst>
              <a:ext uri="{FF2B5EF4-FFF2-40B4-BE49-F238E27FC236}">
                <a16:creationId xmlns:a16="http://schemas.microsoft.com/office/drawing/2014/main" id="{A9D52D19-6933-5F05-D3BE-4461C13B224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7322800" y="9321800"/>
            <a:ext cx="812800" cy="812800"/>
          </a:xfrm>
          <a:prstGeom prst="rect">
            <a:avLst/>
          </a:prstGeom>
        </p:spPr>
      </p:pic>
    </p:spTree>
    <p:custDataLst>
      <p:tags r:id="rId1"/>
    </p:custDataLst>
  </p:cSld>
  <p:clrMapOvr>
    <a:masterClrMapping/>
  </p:clrMapOvr>
  <p:transition spd="slow" advTm="72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2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2000"/>
                                        <p:tgtEl>
                                          <p:spTgt spid="7"/>
                                        </p:tgtEl>
                                      </p:cBhvr>
                                    </p:animEffect>
                                    <p:anim calcmode="lin" valueType="num">
                                      <p:cBhvr>
                                        <p:cTn id="21" dur="2000" fill="hold"/>
                                        <p:tgtEl>
                                          <p:spTgt spid="7"/>
                                        </p:tgtEl>
                                        <p:attrNameLst>
                                          <p:attrName>ppt_x</p:attrName>
                                        </p:attrNameLst>
                                      </p:cBhvr>
                                      <p:tavLst>
                                        <p:tav tm="0">
                                          <p:val>
                                            <p:strVal val="#ppt_x"/>
                                          </p:val>
                                        </p:tav>
                                        <p:tav tm="100000">
                                          <p:val>
                                            <p:strVal val="#ppt_x"/>
                                          </p:val>
                                        </p:tav>
                                      </p:tavLst>
                                    </p:anim>
                                    <p:anim calcmode="lin" valueType="num">
                                      <p:cBhvr>
                                        <p:cTn id="22" dur="2000" fill="hold"/>
                                        <p:tgtEl>
                                          <p:spTgt spid="7"/>
                                        </p:tgtEl>
                                        <p:attrNameLst>
                                          <p:attrName>ppt_y</p:attrName>
                                        </p:attrNameLst>
                                      </p:cBhvr>
                                      <p:tavLst>
                                        <p:tav tm="0">
                                          <p:val>
                                            <p:strVal val="#ppt_y+.1"/>
                                          </p:val>
                                        </p:tav>
                                        <p:tav tm="100000">
                                          <p:val>
                                            <p:strVal val="#ppt_y"/>
                                          </p:val>
                                        </p:tav>
                                      </p:tavLst>
                                    </p:anim>
                                  </p:childTnLst>
                                </p:cTn>
                              </p:par>
                            </p:childTnLst>
                          </p:cTn>
                        </p:par>
                        <p:par>
                          <p:cTn id="23" fill="hold">
                            <p:stCondLst>
                              <p:cond delay="5000"/>
                            </p:stCondLst>
                            <p:childTnLst>
                              <p:par>
                                <p:cTn id="24" presetID="42"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par>
                          <p:cTn id="29" fill="hold">
                            <p:stCondLst>
                              <p:cond delay="6000"/>
                            </p:stCondLst>
                            <p:childTnLst>
                              <p:par>
                                <p:cTn id="30" presetID="42" presetClass="entr" presetSubtype="0"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9"/>
                </p:tgtEl>
              </p:cMediaNode>
            </p:audio>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F4C63"/>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491120" y="0"/>
            <a:ext cx="1806405" cy="180351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sp>
      </p:grpSp>
      <p:grpSp>
        <p:nvGrpSpPr>
          <p:cNvPr id="4" name="Group 4"/>
          <p:cNvGrpSpPr/>
          <p:nvPr/>
        </p:nvGrpSpPr>
        <p:grpSpPr>
          <a:xfrm>
            <a:off x="2304016" y="0"/>
            <a:ext cx="13679968" cy="5932432"/>
            <a:chOff x="0" y="0"/>
            <a:chExt cx="18239957" cy="7909909"/>
          </a:xfrm>
        </p:grpSpPr>
        <p:pic>
          <p:nvPicPr>
            <p:cNvPr id="5" name="Picture 5"/>
            <p:cNvPicPr>
              <a:picLocks noChangeAspect="1"/>
            </p:cNvPicPr>
            <p:nvPr/>
          </p:nvPicPr>
          <p:blipFill>
            <a:blip r:embed="rId4"/>
            <a:srcRect t="8699" b="8699"/>
            <a:stretch>
              <a:fillRect/>
            </a:stretch>
          </p:blipFill>
          <p:spPr>
            <a:xfrm>
              <a:off x="0" y="0"/>
              <a:ext cx="18239957" cy="7909909"/>
            </a:xfrm>
            <a:prstGeom prst="rect">
              <a:avLst/>
            </a:prstGeom>
          </p:spPr>
        </p:pic>
      </p:grpSp>
      <p:grpSp>
        <p:nvGrpSpPr>
          <p:cNvPr id="6" name="Group 6"/>
          <p:cNvGrpSpPr/>
          <p:nvPr/>
        </p:nvGrpSpPr>
        <p:grpSpPr>
          <a:xfrm>
            <a:off x="4045474" y="4587857"/>
            <a:ext cx="10197053" cy="2689150"/>
            <a:chOff x="0" y="0"/>
            <a:chExt cx="4428085" cy="1167767"/>
          </a:xfrm>
        </p:grpSpPr>
        <p:sp>
          <p:nvSpPr>
            <p:cNvPr id="7" name="Freeform 7"/>
            <p:cNvSpPr/>
            <p:nvPr/>
          </p:nvSpPr>
          <p:spPr>
            <a:xfrm>
              <a:off x="0" y="0"/>
              <a:ext cx="4428085" cy="1167767"/>
            </a:xfrm>
            <a:custGeom>
              <a:avLst/>
              <a:gdLst/>
              <a:ahLst/>
              <a:cxnLst/>
              <a:rect l="l" t="t" r="r" b="b"/>
              <a:pathLst>
                <a:path w="4428085" h="1167767">
                  <a:moveTo>
                    <a:pt x="0" y="0"/>
                  </a:moveTo>
                  <a:lnTo>
                    <a:pt x="4428085" y="0"/>
                  </a:lnTo>
                  <a:lnTo>
                    <a:pt x="4428085" y="1167767"/>
                  </a:lnTo>
                  <a:lnTo>
                    <a:pt x="0" y="1167767"/>
                  </a:lnTo>
                  <a:close/>
                </a:path>
              </a:pathLst>
            </a:custGeom>
            <a:solidFill>
              <a:srgbClr val="FFFFFF">
                <a:alpha val="89804"/>
              </a:srgbClr>
            </a:solidFill>
          </p:spPr>
        </p:sp>
      </p:grpSp>
      <p:sp>
        <p:nvSpPr>
          <p:cNvPr id="8" name="TextBox 8"/>
          <p:cNvSpPr txBox="1"/>
          <p:nvPr/>
        </p:nvSpPr>
        <p:spPr>
          <a:xfrm>
            <a:off x="4045472" y="5041762"/>
            <a:ext cx="10197053" cy="1781339"/>
          </a:xfrm>
          <a:prstGeom prst="rect">
            <a:avLst/>
          </a:prstGeom>
        </p:spPr>
        <p:txBody>
          <a:bodyPr lIns="0" tIns="0" rIns="0" bIns="0" rtlCol="0" anchor="t">
            <a:spAutoFit/>
          </a:bodyPr>
          <a:lstStyle/>
          <a:p>
            <a:pPr algn="ctr">
              <a:lnSpc>
                <a:spcPts val="14690"/>
              </a:lnSpc>
              <a:spcBef>
                <a:spcPct val="0"/>
              </a:spcBef>
            </a:pPr>
            <a:r>
              <a:rPr lang="en-US" sz="10493" dirty="0">
                <a:solidFill>
                  <a:srgbClr val="00252F"/>
                </a:solidFill>
                <a:latin typeface="Montserrat Extra-Bold Bold"/>
              </a:rPr>
              <a:t>Q&amp;A</a:t>
            </a:r>
          </a:p>
        </p:txBody>
      </p:sp>
      <p:sp>
        <p:nvSpPr>
          <p:cNvPr id="9" name="TextBox 9"/>
          <p:cNvSpPr txBox="1"/>
          <p:nvPr/>
        </p:nvSpPr>
        <p:spPr>
          <a:xfrm>
            <a:off x="2606588" y="7581900"/>
            <a:ext cx="13074819" cy="629840"/>
          </a:xfrm>
          <a:prstGeom prst="rect">
            <a:avLst/>
          </a:prstGeom>
        </p:spPr>
        <p:txBody>
          <a:bodyPr lIns="0" tIns="0" rIns="0" bIns="0" rtlCol="0" anchor="t">
            <a:spAutoFit/>
          </a:bodyPr>
          <a:lstStyle/>
          <a:p>
            <a:pPr algn="ctr">
              <a:lnSpc>
                <a:spcPts val="5179"/>
              </a:lnSpc>
              <a:spcBef>
                <a:spcPct val="0"/>
              </a:spcBef>
            </a:pPr>
            <a:r>
              <a:rPr lang="en-US" sz="3699" dirty="0">
                <a:solidFill>
                  <a:srgbClr val="FFFFFF"/>
                </a:solidFill>
                <a:latin typeface="Montserrat Semi-Bold"/>
              </a:rPr>
              <a:t>Any Questions?</a:t>
            </a:r>
          </a:p>
        </p:txBody>
      </p:sp>
      <p:pic>
        <p:nvPicPr>
          <p:cNvPr id="11" name="Audio 10">
            <a:hlinkClick r:id="" action="ppaction://media"/>
            <a:extLst>
              <a:ext uri="{FF2B5EF4-FFF2-40B4-BE49-F238E27FC236}">
                <a16:creationId xmlns:a16="http://schemas.microsoft.com/office/drawing/2014/main" id="{F9687D17-E2A7-FDE8-F019-9AFF9772E5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cSld>
  <p:clrMapOvr>
    <a:masterClrMapping/>
  </p:clrMapOvr>
  <p:transition spd="slow" advTm="7567">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42"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000"/>
                                        <p:tgtEl>
                                          <p:spTgt spid="6"/>
                                        </p:tgtEl>
                                      </p:cBhvr>
                                    </p:animEffect>
                                    <p:anim calcmode="lin" valueType="num">
                                      <p:cBhvr>
                                        <p:cTn id="11" dur="2000" fill="hold"/>
                                        <p:tgtEl>
                                          <p:spTgt spid="6"/>
                                        </p:tgtEl>
                                        <p:attrNameLst>
                                          <p:attrName>ppt_x</p:attrName>
                                        </p:attrNameLst>
                                      </p:cBhvr>
                                      <p:tavLst>
                                        <p:tav tm="0">
                                          <p:val>
                                            <p:strVal val="#ppt_x"/>
                                          </p:val>
                                        </p:tav>
                                        <p:tav tm="100000">
                                          <p:val>
                                            <p:strVal val="#ppt_x"/>
                                          </p:val>
                                        </p:tav>
                                      </p:tavLst>
                                    </p:anim>
                                    <p:anim calcmode="lin" valueType="num">
                                      <p:cBhvr>
                                        <p:cTn id="12" dur="2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200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2000"/>
                                        <p:tgtEl>
                                          <p:spTgt spid="8"/>
                                        </p:tgtEl>
                                      </p:cBhvr>
                                    </p:animEffect>
                                    <p:anim calcmode="lin" valueType="num">
                                      <p:cBhvr>
                                        <p:cTn id="17" dur="2000" fill="hold"/>
                                        <p:tgtEl>
                                          <p:spTgt spid="8"/>
                                        </p:tgtEl>
                                        <p:attrNameLst>
                                          <p:attrName>ppt_x</p:attrName>
                                        </p:attrNameLst>
                                      </p:cBhvr>
                                      <p:tavLst>
                                        <p:tav tm="0">
                                          <p:val>
                                            <p:strVal val="#ppt_x"/>
                                          </p:val>
                                        </p:tav>
                                        <p:tav tm="100000">
                                          <p:val>
                                            <p:strVal val="#ppt_x"/>
                                          </p:val>
                                        </p:tav>
                                      </p:tavLst>
                                    </p:anim>
                                    <p:anim calcmode="lin" valueType="num">
                                      <p:cBhvr>
                                        <p:cTn id="18" dur="2000" fill="hold"/>
                                        <p:tgtEl>
                                          <p:spTgt spid="8"/>
                                        </p:tgtEl>
                                        <p:attrNameLst>
                                          <p:attrName>ppt_y</p:attrName>
                                        </p:attrNameLst>
                                      </p:cBhvr>
                                      <p:tavLst>
                                        <p:tav tm="0">
                                          <p:val>
                                            <p:strVal val="#ppt_y+.1"/>
                                          </p:val>
                                        </p:tav>
                                        <p:tav tm="100000">
                                          <p:val>
                                            <p:strVal val="#ppt_y"/>
                                          </p:val>
                                        </p:tav>
                                      </p:tavLst>
                                    </p:anim>
                                  </p:childTnLst>
                                </p:cTn>
                              </p:par>
                            </p:childTnLst>
                          </p:cTn>
                        </p:par>
                        <p:par>
                          <p:cTn id="19" fill="hold">
                            <p:stCondLst>
                              <p:cond delay="4000"/>
                            </p:stCondLst>
                            <p:childTnLst>
                              <p:par>
                                <p:cTn id="20" presetID="42"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anim calcmode="lin" valueType="num">
                                      <p:cBhvr>
                                        <p:cTn id="23" dur="2000" fill="hold"/>
                                        <p:tgtEl>
                                          <p:spTgt spid="9"/>
                                        </p:tgtEl>
                                        <p:attrNameLst>
                                          <p:attrName>ppt_x</p:attrName>
                                        </p:attrNameLst>
                                      </p:cBhvr>
                                      <p:tavLst>
                                        <p:tav tm="0">
                                          <p:val>
                                            <p:strVal val="#ppt_x"/>
                                          </p:val>
                                        </p:tav>
                                        <p:tav tm="100000">
                                          <p:val>
                                            <p:strVal val="#ppt_x"/>
                                          </p:val>
                                        </p:tav>
                                      </p:tavLst>
                                    </p:anim>
                                    <p:anim calcmode="lin" valueType="num">
                                      <p:cBhvr>
                                        <p:cTn id="24" dur="2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1"/>
                </p:tgtEl>
              </p:cMediaNode>
            </p:audio>
          </p:childTnLst>
        </p:cTn>
      </p:par>
    </p:tnLst>
    <p:bldLst>
      <p:bldP spid="8"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71676" y="7191225"/>
            <a:ext cx="18559676" cy="3095775"/>
            <a:chOff x="0" y="0"/>
            <a:chExt cx="4888145" cy="815348"/>
          </a:xfrm>
        </p:grpSpPr>
        <p:sp>
          <p:nvSpPr>
            <p:cNvPr id="3" name="Freeform 3"/>
            <p:cNvSpPr/>
            <p:nvPr/>
          </p:nvSpPr>
          <p:spPr>
            <a:xfrm>
              <a:off x="0" y="0"/>
              <a:ext cx="4888145" cy="815348"/>
            </a:xfrm>
            <a:custGeom>
              <a:avLst/>
              <a:gdLst/>
              <a:ahLst/>
              <a:cxnLst/>
              <a:rect l="l" t="t" r="r" b="b"/>
              <a:pathLst>
                <a:path w="4888145" h="815348">
                  <a:moveTo>
                    <a:pt x="0" y="0"/>
                  </a:moveTo>
                  <a:lnTo>
                    <a:pt x="4888145" y="0"/>
                  </a:lnTo>
                  <a:lnTo>
                    <a:pt x="4888145" y="815348"/>
                  </a:lnTo>
                  <a:lnTo>
                    <a:pt x="0" y="815348"/>
                  </a:lnTo>
                  <a:close/>
                </a:path>
              </a:pathLst>
            </a:custGeom>
            <a:solidFill>
              <a:srgbClr val="1F4C63"/>
            </a:solidFill>
          </p:spPr>
        </p:sp>
        <p:sp>
          <p:nvSpPr>
            <p:cNvPr id="4" name="TextBox 4"/>
            <p:cNvSpPr txBox="1"/>
            <p:nvPr/>
          </p:nvSpPr>
          <p:spPr>
            <a:xfrm>
              <a:off x="0" y="57150"/>
              <a:ext cx="812800" cy="755650"/>
            </a:xfrm>
            <a:prstGeom prst="rect">
              <a:avLst/>
            </a:prstGeom>
          </p:spPr>
          <p:txBody>
            <a:bodyPr lIns="50800" tIns="50800" rIns="50800" bIns="50800" rtlCol="0" anchor="ctr"/>
            <a:lstStyle/>
            <a:p>
              <a:pPr algn="ctr">
                <a:lnSpc>
                  <a:spcPts val="2399"/>
                </a:lnSpc>
              </a:pPr>
              <a:endParaRPr/>
            </a:p>
          </p:txBody>
        </p:sp>
      </p:grpSp>
      <p:grpSp>
        <p:nvGrpSpPr>
          <p:cNvPr id="5" name="Group 5"/>
          <p:cNvGrpSpPr>
            <a:grpSpLocks noChangeAspect="1"/>
          </p:cNvGrpSpPr>
          <p:nvPr/>
        </p:nvGrpSpPr>
        <p:grpSpPr>
          <a:xfrm>
            <a:off x="-1134588" y="1269880"/>
            <a:ext cx="9918632" cy="7963582"/>
            <a:chOff x="0" y="0"/>
            <a:chExt cx="7467600" cy="5995670"/>
          </a:xfrm>
        </p:grpSpPr>
        <p:sp>
          <p:nvSpPr>
            <p:cNvPr id="6" name="Freeform 6"/>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id="7" name="Freeform 7"/>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id="8" name="Freeform 8"/>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id="9" name="Freeform 9"/>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6"/>
              <a:stretch>
                <a:fillRect t="-2747" b="-13134"/>
              </a:stretch>
            </a:blipFill>
          </p:spPr>
        </p:sp>
      </p:grpSp>
      <p:grpSp>
        <p:nvGrpSpPr>
          <p:cNvPr id="10" name="Group 10"/>
          <p:cNvGrpSpPr/>
          <p:nvPr/>
        </p:nvGrpSpPr>
        <p:grpSpPr>
          <a:xfrm>
            <a:off x="10009006" y="3362932"/>
            <a:ext cx="1450492" cy="74846"/>
            <a:chOff x="0" y="0"/>
            <a:chExt cx="257950" cy="13310"/>
          </a:xfrm>
        </p:grpSpPr>
        <p:sp>
          <p:nvSpPr>
            <p:cNvPr id="11" name="Freeform 11"/>
            <p:cNvSpPr/>
            <p:nvPr/>
          </p:nvSpPr>
          <p:spPr>
            <a:xfrm>
              <a:off x="0" y="0"/>
              <a:ext cx="257950" cy="13310"/>
            </a:xfrm>
            <a:custGeom>
              <a:avLst/>
              <a:gdLst/>
              <a:ahLst/>
              <a:cxnLst/>
              <a:rect l="l" t="t" r="r" b="b"/>
              <a:pathLst>
                <a:path w="257950" h="13310">
                  <a:moveTo>
                    <a:pt x="0" y="0"/>
                  </a:moveTo>
                  <a:lnTo>
                    <a:pt x="257950" y="0"/>
                  </a:lnTo>
                  <a:lnTo>
                    <a:pt x="257950" y="13310"/>
                  </a:lnTo>
                  <a:lnTo>
                    <a:pt x="0" y="13310"/>
                  </a:lnTo>
                  <a:close/>
                </a:path>
              </a:pathLst>
            </a:custGeom>
            <a:solidFill>
              <a:srgbClr val="1F4C63"/>
            </a:solidFill>
          </p:spPr>
        </p:sp>
        <p:sp>
          <p:nvSpPr>
            <p:cNvPr id="12" name="TextBox 12"/>
            <p:cNvSpPr txBox="1"/>
            <p:nvPr/>
          </p:nvSpPr>
          <p:spPr>
            <a:xfrm>
              <a:off x="0" y="57150"/>
              <a:ext cx="812800" cy="755650"/>
            </a:xfrm>
            <a:prstGeom prst="rect">
              <a:avLst/>
            </a:prstGeom>
          </p:spPr>
          <p:txBody>
            <a:bodyPr lIns="50800" tIns="50800" rIns="50800" bIns="50800" rtlCol="0" anchor="ctr"/>
            <a:lstStyle/>
            <a:p>
              <a:pPr algn="ctr">
                <a:lnSpc>
                  <a:spcPts val="2399"/>
                </a:lnSpc>
              </a:pPr>
              <a:endParaRPr/>
            </a:p>
          </p:txBody>
        </p:sp>
      </p:grpSp>
      <p:sp>
        <p:nvSpPr>
          <p:cNvPr id="13" name="TextBox 13"/>
          <p:cNvSpPr txBox="1"/>
          <p:nvPr/>
        </p:nvSpPr>
        <p:spPr>
          <a:xfrm>
            <a:off x="10009006" y="2095948"/>
            <a:ext cx="7027152" cy="942909"/>
          </a:xfrm>
          <a:prstGeom prst="rect">
            <a:avLst/>
          </a:prstGeom>
        </p:spPr>
        <p:txBody>
          <a:bodyPr lIns="0" tIns="0" rIns="0" bIns="0" rtlCol="0" anchor="t">
            <a:spAutoFit/>
          </a:bodyPr>
          <a:lstStyle/>
          <a:p>
            <a:pPr>
              <a:lnSpc>
                <a:spcPts val="7439"/>
              </a:lnSpc>
            </a:pPr>
            <a:r>
              <a:rPr lang="en-US" sz="6199" dirty="0">
                <a:solidFill>
                  <a:srgbClr val="2C2C31"/>
                </a:solidFill>
                <a:latin typeface="Montserrat Extra-Bold Bold"/>
              </a:rPr>
              <a:t>Cyber</a:t>
            </a:r>
            <a:r>
              <a:rPr lang="en-US" sz="6199" dirty="0">
                <a:solidFill>
                  <a:srgbClr val="1F4C63"/>
                </a:solidFill>
                <a:latin typeface="Montserrat Extra-Bold Bold"/>
              </a:rPr>
              <a:t>bullying</a:t>
            </a:r>
            <a:r>
              <a:rPr lang="en-US" sz="6199" dirty="0">
                <a:solidFill>
                  <a:srgbClr val="2C2C31"/>
                </a:solidFill>
                <a:latin typeface="Montserrat Extra-Bold Bold"/>
              </a:rPr>
              <a:t> </a:t>
            </a:r>
          </a:p>
        </p:txBody>
      </p:sp>
      <p:sp>
        <p:nvSpPr>
          <p:cNvPr id="14" name="TextBox 14"/>
          <p:cNvSpPr txBox="1"/>
          <p:nvPr/>
        </p:nvSpPr>
        <p:spPr>
          <a:xfrm>
            <a:off x="10009006" y="3928693"/>
            <a:ext cx="6660808" cy="2747996"/>
          </a:xfrm>
          <a:prstGeom prst="rect">
            <a:avLst/>
          </a:prstGeom>
        </p:spPr>
        <p:txBody>
          <a:bodyPr lIns="0" tIns="0" rIns="0" bIns="0" rtlCol="0" anchor="t">
            <a:spAutoFit/>
          </a:bodyPr>
          <a:lstStyle/>
          <a:p>
            <a:pPr>
              <a:lnSpc>
                <a:spcPts val="3639"/>
              </a:lnSpc>
            </a:pPr>
            <a:r>
              <a:rPr lang="en-US" sz="2599" dirty="0">
                <a:solidFill>
                  <a:srgbClr val="272829"/>
                </a:solidFill>
                <a:latin typeface="Montserrat Semi-Bold"/>
              </a:rPr>
              <a:t>Use of digital and technological forms of communication to</a:t>
            </a:r>
          </a:p>
          <a:p>
            <a:pPr marL="561336" lvl="1" indent="-280668">
              <a:lnSpc>
                <a:spcPts val="3639"/>
              </a:lnSpc>
              <a:buFont typeface="Arial"/>
              <a:buChar char="•"/>
            </a:pPr>
            <a:r>
              <a:rPr lang="en-US" sz="2599" dirty="0">
                <a:solidFill>
                  <a:srgbClr val="272829"/>
                </a:solidFill>
                <a:latin typeface="Montserrat Semi-Bold"/>
              </a:rPr>
              <a:t>Harass</a:t>
            </a:r>
          </a:p>
          <a:p>
            <a:pPr marL="561336" lvl="1" indent="-280668">
              <a:lnSpc>
                <a:spcPts val="3639"/>
              </a:lnSpc>
              <a:buFont typeface="Arial"/>
              <a:buChar char="•"/>
            </a:pPr>
            <a:r>
              <a:rPr lang="en-US" sz="2599" dirty="0">
                <a:solidFill>
                  <a:srgbClr val="272829"/>
                </a:solidFill>
                <a:latin typeface="Montserrat Semi-Bold"/>
              </a:rPr>
              <a:t>Humiliate</a:t>
            </a:r>
          </a:p>
          <a:p>
            <a:pPr marL="561336" lvl="1" indent="-280668">
              <a:lnSpc>
                <a:spcPts val="3639"/>
              </a:lnSpc>
              <a:buFont typeface="Arial"/>
              <a:buChar char="•"/>
            </a:pPr>
            <a:r>
              <a:rPr lang="en-US" sz="2599" dirty="0">
                <a:solidFill>
                  <a:srgbClr val="272829"/>
                </a:solidFill>
                <a:latin typeface="Montserrat Semi-Bold"/>
              </a:rPr>
              <a:t>Intimidate</a:t>
            </a:r>
          </a:p>
          <a:p>
            <a:pPr marL="561336" lvl="1" indent="-280668">
              <a:lnSpc>
                <a:spcPts val="3639"/>
              </a:lnSpc>
              <a:buFont typeface="Arial"/>
              <a:buChar char="•"/>
            </a:pPr>
            <a:r>
              <a:rPr lang="en-US" sz="2599" dirty="0">
                <a:solidFill>
                  <a:srgbClr val="272829"/>
                </a:solidFill>
                <a:latin typeface="Montserrat Semi-Bold"/>
              </a:rPr>
              <a:t>Threaten (</a:t>
            </a:r>
            <a:r>
              <a:rPr lang="en-US" sz="2599" dirty="0" err="1">
                <a:solidFill>
                  <a:srgbClr val="272829"/>
                </a:solidFill>
                <a:latin typeface="Montserrat Semi-Bold"/>
              </a:rPr>
              <a:t>Frensch</a:t>
            </a:r>
            <a:r>
              <a:rPr lang="en-US" sz="2599" dirty="0">
                <a:solidFill>
                  <a:srgbClr val="272829"/>
                </a:solidFill>
                <a:latin typeface="Montserrat Semi-Bold"/>
              </a:rPr>
              <a:t> &amp; </a:t>
            </a:r>
            <a:r>
              <a:rPr lang="en-US" sz="2599" dirty="0" err="1">
                <a:solidFill>
                  <a:srgbClr val="272829"/>
                </a:solidFill>
                <a:latin typeface="Montserrat Semi-Bold"/>
              </a:rPr>
              <a:t>Mulyadi</a:t>
            </a:r>
            <a:r>
              <a:rPr lang="en-US" sz="2599" dirty="0">
                <a:solidFill>
                  <a:srgbClr val="272829"/>
                </a:solidFill>
                <a:latin typeface="Montserrat Semi-Bold"/>
              </a:rPr>
              <a:t>, 2018)</a:t>
            </a:r>
            <a:r>
              <a:rPr lang="en-US" sz="2800" dirty="0"/>
              <a:t> </a:t>
            </a:r>
            <a:endParaRPr lang="en-US" sz="2599" dirty="0">
              <a:solidFill>
                <a:srgbClr val="272829"/>
              </a:solidFill>
              <a:latin typeface="Montserrat Semi-Bold"/>
            </a:endParaRPr>
          </a:p>
        </p:txBody>
      </p:sp>
      <p:pic>
        <p:nvPicPr>
          <p:cNvPr id="15" name="Audio 14">
            <a:hlinkClick r:id="" action="ppaction://media"/>
            <a:extLst>
              <a:ext uri="{FF2B5EF4-FFF2-40B4-BE49-F238E27FC236}">
                <a16:creationId xmlns:a16="http://schemas.microsoft.com/office/drawing/2014/main" id="{2F236B97-54B7-A8AA-BB24-FC6CBC64D0C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322800" y="9321800"/>
            <a:ext cx="812800" cy="812800"/>
          </a:xfrm>
          <a:prstGeom prst="rect">
            <a:avLst/>
          </a:prstGeom>
        </p:spPr>
      </p:pic>
    </p:spTree>
    <p:custDataLst>
      <p:tags r:id="rId1"/>
    </p:custDataLst>
  </p:cSld>
  <p:clrMapOvr>
    <a:masterClrMapping/>
  </p:clrMapOvr>
  <p:transition spd="slow" advTm="57351">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30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4000"/>
                            </p:stCondLst>
                            <p:childTnLst>
                              <p:par>
                                <p:cTn id="18" presetID="42" presetClass="entr" presetSubtype="0" fill="hold" grpId="0" nodeType="afterEffect">
                                  <p:stCondLst>
                                    <p:cond delay="20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2000"/>
                                        <p:tgtEl>
                                          <p:spTgt spid="13"/>
                                        </p:tgtEl>
                                      </p:cBhvr>
                                    </p:animEffect>
                                    <p:anim calcmode="lin" valueType="num">
                                      <p:cBhvr>
                                        <p:cTn id="21" dur="2000" fill="hold"/>
                                        <p:tgtEl>
                                          <p:spTgt spid="13"/>
                                        </p:tgtEl>
                                        <p:attrNameLst>
                                          <p:attrName>ppt_x</p:attrName>
                                        </p:attrNameLst>
                                      </p:cBhvr>
                                      <p:tavLst>
                                        <p:tav tm="0">
                                          <p:val>
                                            <p:strVal val="#ppt_x"/>
                                          </p:val>
                                        </p:tav>
                                        <p:tav tm="100000">
                                          <p:val>
                                            <p:strVal val="#ppt_x"/>
                                          </p:val>
                                        </p:tav>
                                      </p:tavLst>
                                    </p:anim>
                                    <p:anim calcmode="lin" valueType="num">
                                      <p:cBhvr>
                                        <p:cTn id="22" dur="2000" fill="hold"/>
                                        <p:tgtEl>
                                          <p:spTgt spid="13"/>
                                        </p:tgtEl>
                                        <p:attrNameLst>
                                          <p:attrName>ppt_y</p:attrName>
                                        </p:attrNameLst>
                                      </p:cBhvr>
                                      <p:tavLst>
                                        <p:tav tm="0">
                                          <p:val>
                                            <p:strVal val="#ppt_y+.1"/>
                                          </p:val>
                                        </p:tav>
                                        <p:tav tm="100000">
                                          <p:val>
                                            <p:strVal val="#ppt_y"/>
                                          </p:val>
                                        </p:tav>
                                      </p:tavLst>
                                    </p:anim>
                                  </p:childTnLst>
                                </p:cTn>
                              </p:par>
                            </p:childTnLst>
                          </p:cTn>
                        </p:par>
                        <p:par>
                          <p:cTn id="23" fill="hold">
                            <p:stCondLst>
                              <p:cond delay="8000"/>
                            </p:stCondLst>
                            <p:childTnLst>
                              <p:par>
                                <p:cTn id="24" presetID="42" presetClass="entr" presetSubtype="0" fill="hold" grpId="0" nodeType="afterEffect">
                                  <p:stCondLst>
                                    <p:cond delay="30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2000"/>
                                        <p:tgtEl>
                                          <p:spTgt spid="14"/>
                                        </p:tgtEl>
                                      </p:cBhvr>
                                    </p:animEffect>
                                    <p:anim calcmode="lin" valueType="num">
                                      <p:cBhvr>
                                        <p:cTn id="27" dur="2000" fill="hold"/>
                                        <p:tgtEl>
                                          <p:spTgt spid="14"/>
                                        </p:tgtEl>
                                        <p:attrNameLst>
                                          <p:attrName>ppt_x</p:attrName>
                                        </p:attrNameLst>
                                      </p:cBhvr>
                                      <p:tavLst>
                                        <p:tav tm="0">
                                          <p:val>
                                            <p:strVal val="#ppt_x"/>
                                          </p:val>
                                        </p:tav>
                                        <p:tav tm="100000">
                                          <p:val>
                                            <p:strVal val="#ppt_x"/>
                                          </p:val>
                                        </p:tav>
                                      </p:tavLst>
                                    </p:anim>
                                    <p:anim calcmode="lin" valueType="num">
                                      <p:cBhvr>
                                        <p:cTn id="28" dur="2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5"/>
                </p:tgtEl>
              </p:cMediaNode>
            </p:audio>
          </p:childTnLst>
        </p:cTn>
      </p:par>
    </p:tnLst>
    <p:bldLst>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143500"/>
            <a:chOff x="0" y="0"/>
            <a:chExt cx="6671512" cy="1876363"/>
          </a:xfrm>
        </p:grpSpPr>
        <p:sp>
          <p:nvSpPr>
            <p:cNvPr id="3" name="Freeform 3"/>
            <p:cNvSpPr/>
            <p:nvPr/>
          </p:nvSpPr>
          <p:spPr>
            <a:xfrm>
              <a:off x="0" y="0"/>
              <a:ext cx="6671512" cy="1876363"/>
            </a:xfrm>
            <a:custGeom>
              <a:avLst/>
              <a:gdLst/>
              <a:ahLst/>
              <a:cxnLst/>
              <a:rect l="l" t="t" r="r" b="b"/>
              <a:pathLst>
                <a:path w="6671512" h="1876363">
                  <a:moveTo>
                    <a:pt x="0" y="0"/>
                  </a:moveTo>
                  <a:lnTo>
                    <a:pt x="6671512" y="0"/>
                  </a:lnTo>
                  <a:lnTo>
                    <a:pt x="6671512" y="1876363"/>
                  </a:lnTo>
                  <a:lnTo>
                    <a:pt x="0" y="1876363"/>
                  </a:lnTo>
                  <a:close/>
                </a:path>
              </a:pathLst>
            </a:custGeom>
            <a:solidFill>
              <a:srgbClr val="1F4C63"/>
            </a:solidFill>
          </p:spPr>
        </p:sp>
      </p:grpSp>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flipV="1">
            <a:off x="0" y="0"/>
            <a:ext cx="3871218" cy="390539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flipH="1">
            <a:off x="14085649" y="6047554"/>
            <a:ext cx="4202351" cy="4239446"/>
          </a:xfrm>
          <a:prstGeom prst="rect">
            <a:avLst/>
          </a:prstGeom>
        </p:spPr>
      </p:pic>
      <p:sp>
        <p:nvSpPr>
          <p:cNvPr id="6" name="TextBox 6"/>
          <p:cNvSpPr txBox="1"/>
          <p:nvPr/>
        </p:nvSpPr>
        <p:spPr>
          <a:xfrm>
            <a:off x="3613832" y="1231970"/>
            <a:ext cx="11956363" cy="2300694"/>
          </a:xfrm>
          <a:prstGeom prst="rect">
            <a:avLst/>
          </a:prstGeom>
        </p:spPr>
        <p:txBody>
          <a:bodyPr lIns="0" tIns="0" rIns="0" bIns="0" rtlCol="0" anchor="t">
            <a:spAutoFit/>
          </a:bodyPr>
          <a:lstStyle/>
          <a:p>
            <a:pPr algn="ctr">
              <a:lnSpc>
                <a:spcPts val="9799"/>
              </a:lnSpc>
            </a:pPr>
            <a:r>
              <a:rPr lang="en-US" sz="6999" dirty="0">
                <a:solidFill>
                  <a:srgbClr val="FFFFFF"/>
                </a:solidFill>
                <a:latin typeface="Montserrat Extra-Bold Bold" panose="020B0604020202020204" charset="0"/>
              </a:rPr>
              <a:t>Forms of Cyberbullying</a:t>
            </a:r>
          </a:p>
          <a:p>
            <a:pPr algn="ctr">
              <a:lnSpc>
                <a:spcPts val="9799"/>
              </a:lnSpc>
            </a:pPr>
            <a:endParaRPr lang="en-US" sz="3200" dirty="0">
              <a:latin typeface="Montserrat Extra-Bold Bold" panose="020B0604020202020204" charset="0"/>
            </a:endParaRPr>
          </a:p>
        </p:txBody>
      </p:sp>
      <p:pic>
        <p:nvPicPr>
          <p:cNvPr id="7" name="Picture 7"/>
          <p:cNvPicPr>
            <a:picLocks noChangeAspect="1"/>
          </p:cNvPicPr>
          <p:nvPr/>
        </p:nvPicPr>
        <p:blipFill>
          <a:blip r:embed="rId8"/>
          <a:srcRect/>
          <a:stretch>
            <a:fillRect/>
          </a:stretch>
        </p:blipFill>
        <p:spPr>
          <a:xfrm>
            <a:off x="1852286" y="3905391"/>
            <a:ext cx="14583427" cy="4326762"/>
          </a:xfrm>
          <a:prstGeom prst="rect">
            <a:avLst/>
          </a:prstGeom>
        </p:spPr>
      </p:pic>
      <p:pic>
        <p:nvPicPr>
          <p:cNvPr id="8" name="Picture 5">
            <a:extLst>
              <a:ext uri="{FF2B5EF4-FFF2-40B4-BE49-F238E27FC236}">
                <a16:creationId xmlns:a16="http://schemas.microsoft.com/office/drawing/2014/main" id="{8AB9CA5F-8C45-0AD3-009B-C490AD7772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flipH="1">
            <a:off x="1295400" y="7898098"/>
            <a:ext cx="4202351" cy="4239446"/>
          </a:xfrm>
          <a:prstGeom prst="rect">
            <a:avLst/>
          </a:prstGeom>
        </p:spPr>
      </p:pic>
      <p:pic>
        <p:nvPicPr>
          <p:cNvPr id="11" name="Audio 10">
            <a:hlinkClick r:id="" action="ppaction://media"/>
            <a:extLst>
              <a:ext uri="{FF2B5EF4-FFF2-40B4-BE49-F238E27FC236}">
                <a16:creationId xmlns:a16="http://schemas.microsoft.com/office/drawing/2014/main" id="{A4E542AB-3A3F-0D3B-FE6B-9DADD6CBD11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7322800" y="9321800"/>
            <a:ext cx="812800" cy="812800"/>
          </a:xfrm>
          <a:prstGeom prst="rect">
            <a:avLst/>
          </a:prstGeom>
        </p:spPr>
      </p:pic>
      <p:sp>
        <p:nvSpPr>
          <p:cNvPr id="12" name="TextBox 11">
            <a:extLst>
              <a:ext uri="{FF2B5EF4-FFF2-40B4-BE49-F238E27FC236}">
                <a16:creationId xmlns:a16="http://schemas.microsoft.com/office/drawing/2014/main" id="{7CDEEABB-9808-4FF5-E1CD-7AE2FD66DF2D}"/>
              </a:ext>
            </a:extLst>
          </p:cNvPr>
          <p:cNvSpPr txBox="1"/>
          <p:nvPr/>
        </p:nvSpPr>
        <p:spPr>
          <a:xfrm>
            <a:off x="2432732" y="8047487"/>
            <a:ext cx="2748868" cy="461665"/>
          </a:xfrm>
          <a:prstGeom prst="rect">
            <a:avLst/>
          </a:prstGeom>
          <a:noFill/>
        </p:spPr>
        <p:txBody>
          <a:bodyPr wrap="square" rtlCol="0">
            <a:spAutoFit/>
          </a:bodyPr>
          <a:lstStyle/>
          <a:p>
            <a:r>
              <a:rPr lang="en-US" sz="2400" dirty="0">
                <a:latin typeface="Montserrat Extra-Bold Bold" panose="020B0604020202020204" charset="0"/>
              </a:rPr>
              <a:t>(</a:t>
            </a:r>
            <a:r>
              <a:rPr lang="en-US" sz="2400" dirty="0" err="1">
                <a:latin typeface="Montserrat Extra-Bold Bold" panose="020B0604020202020204" charset="0"/>
              </a:rPr>
              <a:t>Ansary</a:t>
            </a:r>
            <a:r>
              <a:rPr lang="en-US" sz="2400" dirty="0">
                <a:latin typeface="Montserrat Extra-Bold Bold" panose="020B0604020202020204" charset="0"/>
              </a:rPr>
              <a:t>, 2020)</a:t>
            </a:r>
            <a:endParaRPr lang="en-US" sz="2400" dirty="0"/>
          </a:p>
        </p:txBody>
      </p:sp>
      <p:sp>
        <p:nvSpPr>
          <p:cNvPr id="13" name="TextBox 12">
            <a:extLst>
              <a:ext uri="{FF2B5EF4-FFF2-40B4-BE49-F238E27FC236}">
                <a16:creationId xmlns:a16="http://schemas.microsoft.com/office/drawing/2014/main" id="{3F179B95-8DFC-3726-88F1-FD5F0F0844C4}"/>
              </a:ext>
            </a:extLst>
          </p:cNvPr>
          <p:cNvSpPr txBox="1"/>
          <p:nvPr/>
        </p:nvSpPr>
        <p:spPr>
          <a:xfrm>
            <a:off x="5762046" y="8019228"/>
            <a:ext cx="2748868" cy="830997"/>
          </a:xfrm>
          <a:prstGeom prst="rect">
            <a:avLst/>
          </a:prstGeom>
          <a:noFill/>
        </p:spPr>
        <p:txBody>
          <a:bodyPr wrap="square" rtlCol="0">
            <a:spAutoFit/>
          </a:bodyPr>
          <a:lstStyle/>
          <a:p>
            <a:r>
              <a:rPr lang="en-US" sz="2400" dirty="0">
                <a:latin typeface="Montserrat Extra-Bold Bold" panose="020B0604020202020204" charset="0"/>
              </a:rPr>
              <a:t>(</a:t>
            </a:r>
            <a:r>
              <a:rPr lang="en-US" sz="2400" dirty="0" err="1">
                <a:latin typeface="Montserrat Extra-Bold Bold" panose="020B0604020202020204" charset="0"/>
              </a:rPr>
              <a:t>Smokowski</a:t>
            </a:r>
            <a:r>
              <a:rPr lang="en-US" sz="2400" dirty="0">
                <a:latin typeface="Montserrat Extra-Bold Bold" panose="020B0604020202020204" charset="0"/>
              </a:rPr>
              <a:t> &amp; Evans, 2019)</a:t>
            </a:r>
            <a:endParaRPr lang="en-US" sz="2400" dirty="0"/>
          </a:p>
        </p:txBody>
      </p:sp>
      <p:sp>
        <p:nvSpPr>
          <p:cNvPr id="14" name="TextBox 13">
            <a:extLst>
              <a:ext uri="{FF2B5EF4-FFF2-40B4-BE49-F238E27FC236}">
                <a16:creationId xmlns:a16="http://schemas.microsoft.com/office/drawing/2014/main" id="{7CECAC0D-FB35-2952-F4E9-FDF39AD1327B}"/>
              </a:ext>
            </a:extLst>
          </p:cNvPr>
          <p:cNvSpPr txBox="1"/>
          <p:nvPr/>
        </p:nvSpPr>
        <p:spPr>
          <a:xfrm>
            <a:off x="9546957" y="8019228"/>
            <a:ext cx="2748868" cy="830997"/>
          </a:xfrm>
          <a:prstGeom prst="rect">
            <a:avLst/>
          </a:prstGeom>
          <a:noFill/>
        </p:spPr>
        <p:txBody>
          <a:bodyPr wrap="square" rtlCol="0">
            <a:spAutoFit/>
          </a:bodyPr>
          <a:lstStyle/>
          <a:p>
            <a:r>
              <a:rPr lang="en-US" sz="2400" dirty="0">
                <a:latin typeface="Montserrat Extra-Bold Bold" panose="020B0604020202020204" charset="0"/>
              </a:rPr>
              <a:t>(</a:t>
            </a:r>
            <a:r>
              <a:rPr lang="en-US" sz="2400" dirty="0" err="1">
                <a:latin typeface="Montserrat Extra-Bold Bold" panose="020B0604020202020204" charset="0"/>
              </a:rPr>
              <a:t>Sezer</a:t>
            </a:r>
            <a:r>
              <a:rPr lang="en-US" sz="2400" dirty="0">
                <a:latin typeface="Montserrat Extra-Bold Bold" panose="020B0604020202020204" charset="0"/>
              </a:rPr>
              <a:t> &amp; </a:t>
            </a:r>
            <a:r>
              <a:rPr lang="en-US" sz="2400" dirty="0" err="1">
                <a:latin typeface="Montserrat Extra-Bold Bold" panose="020B0604020202020204" charset="0"/>
              </a:rPr>
              <a:t>Tuncer</a:t>
            </a:r>
            <a:r>
              <a:rPr lang="en-US" sz="2400" dirty="0">
                <a:latin typeface="Montserrat Extra-Bold Bold" panose="020B0604020202020204" charset="0"/>
              </a:rPr>
              <a:t>, 2021)</a:t>
            </a:r>
            <a:endParaRPr lang="en-US" sz="2400" dirty="0"/>
          </a:p>
        </p:txBody>
      </p:sp>
      <p:sp>
        <p:nvSpPr>
          <p:cNvPr id="15" name="TextBox 14">
            <a:extLst>
              <a:ext uri="{FF2B5EF4-FFF2-40B4-BE49-F238E27FC236}">
                <a16:creationId xmlns:a16="http://schemas.microsoft.com/office/drawing/2014/main" id="{181B457F-46D1-31DF-46FC-F6C0623A1FF1}"/>
              </a:ext>
            </a:extLst>
          </p:cNvPr>
          <p:cNvSpPr txBox="1"/>
          <p:nvPr/>
        </p:nvSpPr>
        <p:spPr>
          <a:xfrm>
            <a:off x="13139803" y="8047487"/>
            <a:ext cx="2748868" cy="830997"/>
          </a:xfrm>
          <a:prstGeom prst="rect">
            <a:avLst/>
          </a:prstGeom>
          <a:noFill/>
        </p:spPr>
        <p:txBody>
          <a:bodyPr wrap="square" rtlCol="0">
            <a:spAutoFit/>
          </a:bodyPr>
          <a:lstStyle/>
          <a:p>
            <a:r>
              <a:rPr lang="en-US" sz="2400" dirty="0" err="1">
                <a:latin typeface="Montserrat Extra-Bold Bold" panose="020B0604020202020204" charset="0"/>
              </a:rPr>
              <a:t>Gafffney</a:t>
            </a:r>
            <a:r>
              <a:rPr lang="en-US" sz="2400" dirty="0">
                <a:latin typeface="Montserrat Extra-Bold Bold" panose="020B0604020202020204" charset="0"/>
              </a:rPr>
              <a:t> et al., 2019)</a:t>
            </a:r>
            <a:endParaRPr lang="en-US" sz="2400" dirty="0"/>
          </a:p>
        </p:txBody>
      </p:sp>
    </p:spTree>
    <p:custDataLst>
      <p:tags r:id="rId1"/>
    </p:custDataLst>
  </p:cSld>
  <p:clrMapOvr>
    <a:masterClrMapping/>
  </p:clrMapOvr>
  <p:transition spd="slow" advTm="4451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42" presetClass="entr" presetSubtype="0" fill="hold" nodeType="withEffect">
                                  <p:stCondLst>
                                    <p:cond delay="15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10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2" presetClass="entr" presetSubtype="0" fill="hold" grpId="0" nodeType="afterEffect">
                                  <p:stCondLst>
                                    <p:cond delay="1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30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childTnLst>
                          </p:cTn>
                        </p:par>
                        <p:par>
                          <p:cTn id="33" fill="hold">
                            <p:stCondLst>
                              <p:cond delay="6500"/>
                            </p:stCondLst>
                            <p:childTnLst>
                              <p:par>
                                <p:cTn id="34" presetID="42"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350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par>
                          <p:cTn id="44" fill="hold">
                            <p:stCondLst>
                              <p:cond delay="11000"/>
                            </p:stCondLst>
                            <p:childTnLst>
                              <p:par>
                                <p:cTn id="45" presetID="42" presetClass="entr" presetSubtype="0" fill="hold" grpId="0" nodeType="afterEffect">
                                  <p:stCondLst>
                                    <p:cond delay="100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1000"/>
                                        <p:tgtEl>
                                          <p:spTgt spid="13"/>
                                        </p:tgtEl>
                                      </p:cBhvr>
                                    </p:animEffect>
                                    <p:anim calcmode="lin" valueType="num">
                                      <p:cBhvr>
                                        <p:cTn id="48" dur="1000" fill="hold"/>
                                        <p:tgtEl>
                                          <p:spTgt spid="13"/>
                                        </p:tgtEl>
                                        <p:attrNameLst>
                                          <p:attrName>ppt_x</p:attrName>
                                        </p:attrNameLst>
                                      </p:cBhvr>
                                      <p:tavLst>
                                        <p:tav tm="0">
                                          <p:val>
                                            <p:strVal val="#ppt_x"/>
                                          </p:val>
                                        </p:tav>
                                        <p:tav tm="100000">
                                          <p:val>
                                            <p:strVal val="#ppt_x"/>
                                          </p:val>
                                        </p:tav>
                                      </p:tavLst>
                                    </p:anim>
                                    <p:anim calcmode="lin" valueType="num">
                                      <p:cBhvr>
                                        <p:cTn id="49" dur="1000" fill="hold"/>
                                        <p:tgtEl>
                                          <p:spTgt spid="13"/>
                                        </p:tgtEl>
                                        <p:attrNameLst>
                                          <p:attrName>ppt_y</p:attrName>
                                        </p:attrNameLst>
                                      </p:cBhvr>
                                      <p:tavLst>
                                        <p:tav tm="0">
                                          <p:val>
                                            <p:strVal val="#ppt_y+.1"/>
                                          </p:val>
                                        </p:tav>
                                        <p:tav tm="100000">
                                          <p:val>
                                            <p:strVal val="#ppt_y"/>
                                          </p:val>
                                        </p:tav>
                                      </p:tavLst>
                                    </p:anim>
                                  </p:childTnLst>
                                </p:cTn>
                              </p:par>
                            </p:childTnLst>
                          </p:cTn>
                        </p:par>
                        <p:par>
                          <p:cTn id="50" fill="hold">
                            <p:stCondLst>
                              <p:cond delay="13000"/>
                            </p:stCondLst>
                            <p:childTnLst>
                              <p:par>
                                <p:cTn id="51" presetID="42" presetClass="entr" presetSubtype="0" fill="hold" grpId="0" nodeType="afterEffect">
                                  <p:stCondLst>
                                    <p:cond delay="100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childTnLst>
                          </p:cTn>
                        </p:par>
                        <p:par>
                          <p:cTn id="56" fill="hold">
                            <p:stCondLst>
                              <p:cond delay="15000"/>
                            </p:stCondLst>
                            <p:childTnLst>
                              <p:par>
                                <p:cTn id="57" presetID="42" presetClass="entr" presetSubtype="0" fill="hold" grpId="0" nodeType="afterEffect">
                                  <p:stCondLst>
                                    <p:cond delay="100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ppt_x</p:attrName>
                                        </p:attrNameLst>
                                      </p:cBhvr>
                                      <p:tavLst>
                                        <p:tav tm="0">
                                          <p:val>
                                            <p:strVal val="#ppt_x"/>
                                          </p:val>
                                        </p:tav>
                                        <p:tav tm="100000">
                                          <p:val>
                                            <p:strVal val="#ppt_x"/>
                                          </p:val>
                                        </p:tav>
                                      </p:tavLst>
                                    </p:anim>
                                    <p:anim calcmode="lin" valueType="num">
                                      <p:cBhvr>
                                        <p:cTn id="6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2" fill="hold" display="0">
                  <p:stCondLst>
                    <p:cond delay="indefinite"/>
                  </p:stCondLst>
                  <p:endCondLst>
                    <p:cond evt="onStopAudio" delay="0">
                      <p:tgtEl>
                        <p:sldTgt/>
                      </p:tgtEl>
                    </p:cond>
                  </p:endCondLst>
                </p:cTn>
                <p:tgtEl>
                  <p:spTgt spid="11"/>
                </p:tgtEl>
              </p:cMediaNode>
            </p:audio>
          </p:childTnLst>
        </p:cTn>
      </p:par>
    </p:tnLst>
    <p:bldLst>
      <p:bldP spid="6" grpId="0"/>
      <p:bldP spid="12" grpId="0"/>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5143500"/>
            <a:chOff x="0" y="0"/>
            <a:chExt cx="6671512" cy="1876363"/>
          </a:xfrm>
        </p:grpSpPr>
        <p:sp>
          <p:nvSpPr>
            <p:cNvPr id="3" name="Freeform 3"/>
            <p:cNvSpPr/>
            <p:nvPr/>
          </p:nvSpPr>
          <p:spPr>
            <a:xfrm>
              <a:off x="0" y="0"/>
              <a:ext cx="6671512" cy="1876363"/>
            </a:xfrm>
            <a:custGeom>
              <a:avLst/>
              <a:gdLst/>
              <a:ahLst/>
              <a:cxnLst/>
              <a:rect l="l" t="t" r="r" b="b"/>
              <a:pathLst>
                <a:path w="6671512" h="1876363">
                  <a:moveTo>
                    <a:pt x="0" y="0"/>
                  </a:moveTo>
                  <a:lnTo>
                    <a:pt x="6671512" y="0"/>
                  </a:lnTo>
                  <a:lnTo>
                    <a:pt x="6671512" y="1876363"/>
                  </a:lnTo>
                  <a:lnTo>
                    <a:pt x="0" y="1876363"/>
                  </a:lnTo>
                  <a:close/>
                </a:path>
              </a:pathLst>
            </a:custGeom>
            <a:solidFill>
              <a:srgbClr val="1F4C63"/>
            </a:solidFill>
          </p:spPr>
        </p:sp>
      </p:grpSp>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flipV="1">
            <a:off x="0" y="0"/>
            <a:ext cx="3871218" cy="390539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0800000" flipH="1">
            <a:off x="14085649" y="6047554"/>
            <a:ext cx="4202351" cy="4239446"/>
          </a:xfrm>
          <a:prstGeom prst="rect">
            <a:avLst/>
          </a:prstGeom>
        </p:spPr>
      </p:pic>
      <p:pic>
        <p:nvPicPr>
          <p:cNvPr id="6" name="Picture 6"/>
          <p:cNvPicPr>
            <a:picLocks noChangeAspect="1"/>
          </p:cNvPicPr>
          <p:nvPr/>
        </p:nvPicPr>
        <p:blipFill>
          <a:blip r:embed="rId8"/>
          <a:srcRect t="3862" b="3862"/>
          <a:stretch>
            <a:fillRect/>
          </a:stretch>
        </p:blipFill>
        <p:spPr>
          <a:xfrm>
            <a:off x="2606472" y="3660777"/>
            <a:ext cx="13971084" cy="4773554"/>
          </a:xfrm>
          <a:prstGeom prst="rect">
            <a:avLst/>
          </a:prstGeom>
        </p:spPr>
      </p:pic>
      <p:sp>
        <p:nvSpPr>
          <p:cNvPr id="7" name="TextBox 7"/>
          <p:cNvSpPr txBox="1"/>
          <p:nvPr/>
        </p:nvSpPr>
        <p:spPr>
          <a:xfrm>
            <a:off x="1552370" y="778065"/>
            <a:ext cx="16079288" cy="2421047"/>
          </a:xfrm>
          <a:prstGeom prst="rect">
            <a:avLst/>
          </a:prstGeom>
        </p:spPr>
        <p:txBody>
          <a:bodyPr wrap="square" lIns="0" tIns="0" rIns="0" bIns="0" rtlCol="0" anchor="t">
            <a:spAutoFit/>
          </a:bodyPr>
          <a:lstStyle/>
          <a:p>
            <a:pPr algn="ctr">
              <a:lnSpc>
                <a:spcPts val="9799"/>
              </a:lnSpc>
            </a:pPr>
            <a:r>
              <a:rPr lang="en-US" sz="6999" dirty="0">
                <a:solidFill>
                  <a:schemeClr val="bg1"/>
                </a:solidFill>
                <a:latin typeface="Montserrat Extra-Bold Bold" panose="020B0604020202020204" charset="0"/>
              </a:rPr>
              <a:t>Forms</a:t>
            </a:r>
            <a:r>
              <a:rPr lang="en-US" sz="6999" dirty="0">
                <a:solidFill>
                  <a:srgbClr val="FFFFFF"/>
                </a:solidFill>
                <a:latin typeface="Montserrat Extra-Bold Bold" panose="020B0604020202020204" charset="0"/>
              </a:rPr>
              <a:t> of Cyberbullying Continued</a:t>
            </a:r>
          </a:p>
        </p:txBody>
      </p:sp>
      <p:pic>
        <p:nvPicPr>
          <p:cNvPr id="10" name="Audio 9">
            <a:hlinkClick r:id="" action="ppaction://media"/>
            <a:extLst>
              <a:ext uri="{FF2B5EF4-FFF2-40B4-BE49-F238E27FC236}">
                <a16:creationId xmlns:a16="http://schemas.microsoft.com/office/drawing/2014/main" id="{B82F384C-82DB-64A5-834C-3FA5178D188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7322800" y="9321800"/>
            <a:ext cx="812800" cy="812800"/>
          </a:xfrm>
          <a:prstGeom prst="rect">
            <a:avLst/>
          </a:prstGeom>
        </p:spPr>
      </p:pic>
      <p:sp>
        <p:nvSpPr>
          <p:cNvPr id="11" name="TextBox 10">
            <a:extLst>
              <a:ext uri="{FF2B5EF4-FFF2-40B4-BE49-F238E27FC236}">
                <a16:creationId xmlns:a16="http://schemas.microsoft.com/office/drawing/2014/main" id="{EF418E16-53F4-DBEE-308C-89CC9A488922}"/>
              </a:ext>
            </a:extLst>
          </p:cNvPr>
          <p:cNvSpPr txBox="1"/>
          <p:nvPr/>
        </p:nvSpPr>
        <p:spPr>
          <a:xfrm>
            <a:off x="6395132" y="8434331"/>
            <a:ext cx="2748868" cy="461665"/>
          </a:xfrm>
          <a:prstGeom prst="rect">
            <a:avLst/>
          </a:prstGeom>
          <a:noFill/>
        </p:spPr>
        <p:txBody>
          <a:bodyPr wrap="square" rtlCol="0">
            <a:spAutoFit/>
          </a:bodyPr>
          <a:lstStyle/>
          <a:p>
            <a:r>
              <a:rPr lang="en-US" sz="2400" dirty="0">
                <a:latin typeface="Montserrat Extra-Bold Bold" panose="020B0604020202020204" charset="0"/>
              </a:rPr>
              <a:t>(</a:t>
            </a:r>
            <a:r>
              <a:rPr lang="en-US" sz="2400" dirty="0" err="1">
                <a:latin typeface="Montserrat Extra-Bold Bold" panose="020B0604020202020204" charset="0"/>
              </a:rPr>
              <a:t>Ansary</a:t>
            </a:r>
            <a:r>
              <a:rPr lang="en-US" sz="2400" dirty="0">
                <a:latin typeface="Montserrat Extra-Bold Bold" panose="020B0604020202020204" charset="0"/>
              </a:rPr>
              <a:t>, 2020)</a:t>
            </a:r>
            <a:endParaRPr lang="en-US" sz="2400" dirty="0"/>
          </a:p>
        </p:txBody>
      </p:sp>
      <p:sp>
        <p:nvSpPr>
          <p:cNvPr id="12" name="TextBox 11">
            <a:extLst>
              <a:ext uri="{FF2B5EF4-FFF2-40B4-BE49-F238E27FC236}">
                <a16:creationId xmlns:a16="http://schemas.microsoft.com/office/drawing/2014/main" id="{092E6468-0300-20E4-B0EB-BEBAC043D9AC}"/>
              </a:ext>
            </a:extLst>
          </p:cNvPr>
          <p:cNvSpPr txBox="1"/>
          <p:nvPr/>
        </p:nvSpPr>
        <p:spPr>
          <a:xfrm>
            <a:off x="13468436" y="8250349"/>
            <a:ext cx="2748868" cy="830997"/>
          </a:xfrm>
          <a:prstGeom prst="rect">
            <a:avLst/>
          </a:prstGeom>
          <a:noFill/>
        </p:spPr>
        <p:txBody>
          <a:bodyPr wrap="square" rtlCol="0">
            <a:spAutoFit/>
          </a:bodyPr>
          <a:lstStyle/>
          <a:p>
            <a:r>
              <a:rPr lang="en-US" sz="2400" dirty="0" err="1">
                <a:latin typeface="Montserrat Extra-Bold Bold" panose="020B0604020202020204" charset="0"/>
              </a:rPr>
              <a:t>Gafffney</a:t>
            </a:r>
            <a:r>
              <a:rPr lang="en-US" sz="2400" dirty="0">
                <a:latin typeface="Montserrat Extra-Bold Bold" panose="020B0604020202020204" charset="0"/>
              </a:rPr>
              <a:t> et al., 2019)</a:t>
            </a:r>
            <a:endParaRPr lang="en-US" sz="2400" dirty="0"/>
          </a:p>
        </p:txBody>
      </p:sp>
      <p:sp>
        <p:nvSpPr>
          <p:cNvPr id="13" name="TextBox 12">
            <a:extLst>
              <a:ext uri="{FF2B5EF4-FFF2-40B4-BE49-F238E27FC236}">
                <a16:creationId xmlns:a16="http://schemas.microsoft.com/office/drawing/2014/main" id="{6BA3CBD2-8000-3CAF-7256-68937F244BB6}"/>
              </a:ext>
            </a:extLst>
          </p:cNvPr>
          <p:cNvSpPr txBox="1"/>
          <p:nvPr/>
        </p:nvSpPr>
        <p:spPr>
          <a:xfrm>
            <a:off x="2950002" y="8167277"/>
            <a:ext cx="2748868" cy="830997"/>
          </a:xfrm>
          <a:prstGeom prst="rect">
            <a:avLst/>
          </a:prstGeom>
          <a:noFill/>
        </p:spPr>
        <p:txBody>
          <a:bodyPr wrap="square" rtlCol="0">
            <a:spAutoFit/>
          </a:bodyPr>
          <a:lstStyle/>
          <a:p>
            <a:r>
              <a:rPr lang="en-US" sz="2400" dirty="0">
                <a:latin typeface="Montserrat Extra-Bold Bold" panose="020B0604020202020204" charset="0"/>
              </a:rPr>
              <a:t>(</a:t>
            </a:r>
            <a:r>
              <a:rPr lang="en-US" sz="2400" dirty="0" err="1">
                <a:latin typeface="Montserrat Extra-Bold Bold" panose="020B0604020202020204" charset="0"/>
              </a:rPr>
              <a:t>Tazzo</a:t>
            </a:r>
            <a:r>
              <a:rPr lang="en-US" sz="2400" dirty="0">
                <a:latin typeface="Montserrat Extra-Bold Bold" panose="020B0604020202020204" charset="0"/>
              </a:rPr>
              <a:t> et al., 2019)</a:t>
            </a:r>
            <a:endParaRPr lang="en-US" sz="2400" dirty="0"/>
          </a:p>
        </p:txBody>
      </p:sp>
    </p:spTree>
    <p:custDataLst>
      <p:tags r:id="rId1"/>
    </p:custDataLst>
  </p:cSld>
  <p:clrMapOvr>
    <a:masterClrMapping/>
  </p:clrMapOvr>
  <p:transition spd="slow" advTm="512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42" presetClass="entr" presetSubtype="0" fill="hold" nodeType="withEffect">
                                  <p:stCondLst>
                                    <p:cond delay="10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42"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1000"/>
                                        <p:tgtEl>
                                          <p:spTgt spid="6"/>
                                        </p:tgtEl>
                                      </p:cBhvr>
                                    </p:animEffect>
                                    <p:anim calcmode="lin" valueType="num">
                                      <p:cBhvr>
                                        <p:cTn id="21" dur="1000" fill="hold"/>
                                        <p:tgtEl>
                                          <p:spTgt spid="6"/>
                                        </p:tgtEl>
                                        <p:attrNameLst>
                                          <p:attrName>ppt_x</p:attrName>
                                        </p:attrNameLst>
                                      </p:cBhvr>
                                      <p:tavLst>
                                        <p:tav tm="0">
                                          <p:val>
                                            <p:strVal val="#ppt_x"/>
                                          </p:val>
                                        </p:tav>
                                        <p:tav tm="100000">
                                          <p:val>
                                            <p:strVal val="#ppt_x"/>
                                          </p:val>
                                        </p:tav>
                                      </p:tavLst>
                                    </p:anim>
                                    <p:anim calcmode="lin" valueType="num">
                                      <p:cBhvr>
                                        <p:cTn id="22" dur="1000" fill="hold"/>
                                        <p:tgtEl>
                                          <p:spTgt spid="6"/>
                                        </p:tgtEl>
                                        <p:attrNameLst>
                                          <p:attrName>ppt_y</p:attrName>
                                        </p:attrNameLst>
                                      </p:cBhvr>
                                      <p:tavLst>
                                        <p:tav tm="0">
                                          <p:val>
                                            <p:strVal val="#ppt_y+.1"/>
                                          </p:val>
                                        </p:tav>
                                        <p:tav tm="100000">
                                          <p:val>
                                            <p:strVal val="#ppt_y"/>
                                          </p:val>
                                        </p:tav>
                                      </p:tavLst>
                                    </p:anim>
                                  </p:childTnLst>
                                </p:cTn>
                              </p:par>
                            </p:childTnLst>
                          </p:cTn>
                        </p:par>
                        <p:par>
                          <p:cTn id="23" fill="hold">
                            <p:stCondLst>
                              <p:cond delay="5500"/>
                            </p:stCondLst>
                            <p:childTnLst>
                              <p:par>
                                <p:cTn id="24" presetID="42" presetClass="entr" presetSubtype="0" fill="hold" grpId="0" nodeType="afterEffect">
                                  <p:stCondLst>
                                    <p:cond delay="10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par>
                          <p:cTn id="29" fill="hold">
                            <p:stCondLst>
                              <p:cond delay="7500"/>
                            </p:stCondLst>
                            <p:childTnLst>
                              <p:par>
                                <p:cTn id="30" presetID="42" presetClass="entr" presetSubtype="0" fill="hold" grpId="0" nodeType="afterEffect">
                                  <p:stCondLst>
                                    <p:cond delay="2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par>
                          <p:cTn id="35" fill="hold">
                            <p:stCondLst>
                              <p:cond delay="10500"/>
                            </p:stCondLst>
                            <p:childTnLst>
                              <p:par>
                                <p:cTn id="36" presetID="42" presetClass="entr" presetSubtype="0" fill="hold" grpId="0" nodeType="afterEffect">
                                  <p:stCondLst>
                                    <p:cond delay="200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1000"/>
                                        <p:tgtEl>
                                          <p:spTgt spid="11"/>
                                        </p:tgtEl>
                                      </p:cBhvr>
                                    </p:animEffect>
                                    <p:anim calcmode="lin" valueType="num">
                                      <p:cBhvr>
                                        <p:cTn id="39" dur="1000" fill="hold"/>
                                        <p:tgtEl>
                                          <p:spTgt spid="11"/>
                                        </p:tgtEl>
                                        <p:attrNameLst>
                                          <p:attrName>ppt_x</p:attrName>
                                        </p:attrNameLst>
                                      </p:cBhvr>
                                      <p:tavLst>
                                        <p:tav tm="0">
                                          <p:val>
                                            <p:strVal val="#ppt_x"/>
                                          </p:val>
                                        </p:tav>
                                        <p:tav tm="100000">
                                          <p:val>
                                            <p:strVal val="#ppt_x"/>
                                          </p:val>
                                        </p:tav>
                                      </p:tavLst>
                                    </p:anim>
                                    <p:anim calcmode="lin" valueType="num">
                                      <p:cBhvr>
                                        <p:cTn id="40" dur="1000" fill="hold"/>
                                        <p:tgtEl>
                                          <p:spTgt spid="11"/>
                                        </p:tgtEl>
                                        <p:attrNameLst>
                                          <p:attrName>ppt_y</p:attrName>
                                        </p:attrNameLst>
                                      </p:cBhvr>
                                      <p:tavLst>
                                        <p:tav tm="0">
                                          <p:val>
                                            <p:strVal val="#ppt_y+.1"/>
                                          </p:val>
                                        </p:tav>
                                        <p:tav tm="100000">
                                          <p:val>
                                            <p:strVal val="#ppt_y"/>
                                          </p:val>
                                        </p:tav>
                                      </p:tavLst>
                                    </p:anim>
                                  </p:childTnLst>
                                </p:cTn>
                              </p:par>
                            </p:childTnLst>
                          </p:cTn>
                        </p:par>
                        <p:par>
                          <p:cTn id="41" fill="hold">
                            <p:stCondLst>
                              <p:cond delay="13500"/>
                            </p:stCondLst>
                            <p:childTnLst>
                              <p:par>
                                <p:cTn id="42" presetID="42" presetClass="entr" presetSubtype="0" fill="hold" grpId="0" nodeType="afterEffect">
                                  <p:stCondLst>
                                    <p:cond delay="200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10"/>
                </p:tgtEl>
              </p:cMediaNode>
            </p:audio>
          </p:childTnLst>
        </p:cTn>
      </p:par>
    </p:tnLst>
    <p:bldLst>
      <p:bldP spid="7"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srcRect t="37" b="37"/>
          <a:stretch>
            <a:fillRect/>
          </a:stretch>
        </p:blipFill>
        <p:spPr>
          <a:xfrm>
            <a:off x="0" y="0"/>
            <a:ext cx="18288000" cy="10287000"/>
          </a:xfrm>
          <a:prstGeom prst="rect">
            <a:avLst/>
          </a:prstGeom>
        </p:spPr>
      </p:pic>
      <p:grpSp>
        <p:nvGrpSpPr>
          <p:cNvPr id="3" name="Group 3"/>
          <p:cNvGrpSpPr/>
          <p:nvPr/>
        </p:nvGrpSpPr>
        <p:grpSpPr>
          <a:xfrm>
            <a:off x="0" y="5427629"/>
            <a:ext cx="18297525" cy="4859371"/>
            <a:chOff x="0" y="0"/>
            <a:chExt cx="4479962" cy="1189767"/>
          </a:xfrm>
        </p:grpSpPr>
        <p:sp>
          <p:nvSpPr>
            <p:cNvPr id="4" name="Freeform 4"/>
            <p:cNvSpPr/>
            <p:nvPr/>
          </p:nvSpPr>
          <p:spPr>
            <a:xfrm>
              <a:off x="0" y="0"/>
              <a:ext cx="4479962" cy="1189767"/>
            </a:xfrm>
            <a:custGeom>
              <a:avLst/>
              <a:gdLst/>
              <a:ahLst/>
              <a:cxnLst/>
              <a:rect l="l" t="t" r="r" b="b"/>
              <a:pathLst>
                <a:path w="4479962" h="1189767">
                  <a:moveTo>
                    <a:pt x="0" y="0"/>
                  </a:moveTo>
                  <a:lnTo>
                    <a:pt x="4479962" y="0"/>
                  </a:lnTo>
                  <a:lnTo>
                    <a:pt x="4479962" y="1189767"/>
                  </a:lnTo>
                  <a:lnTo>
                    <a:pt x="0" y="1189767"/>
                  </a:lnTo>
                  <a:close/>
                </a:path>
              </a:pathLst>
            </a:custGeom>
            <a:solidFill>
              <a:srgbClr val="1F4C63"/>
            </a:solidFill>
          </p:spPr>
        </p:sp>
      </p:grpSp>
      <p:grpSp>
        <p:nvGrpSpPr>
          <p:cNvPr id="5" name="Group 5"/>
          <p:cNvGrpSpPr/>
          <p:nvPr/>
        </p:nvGrpSpPr>
        <p:grpSpPr>
          <a:xfrm>
            <a:off x="3541937" y="4867275"/>
            <a:ext cx="1992842" cy="2204901"/>
            <a:chOff x="0" y="0"/>
            <a:chExt cx="2657123" cy="2939868"/>
          </a:xfrm>
        </p:grpSpPr>
        <p:pic>
          <p:nvPicPr>
            <p:cNvPr id="6" name="Picture 6"/>
            <p:cNvPicPr>
              <a:picLocks noChangeAspect="1"/>
            </p:cNvPicPr>
            <p:nvPr/>
          </p:nvPicPr>
          <p:blipFill>
            <a:blip r:embed="rId7"/>
            <a:srcRect l="19947" r="19947"/>
            <a:stretch>
              <a:fillRect/>
            </a:stretch>
          </p:blipFill>
          <p:spPr>
            <a:xfrm>
              <a:off x="0" y="0"/>
              <a:ext cx="2657123" cy="2939868"/>
            </a:xfrm>
            <a:prstGeom prst="rect">
              <a:avLst/>
            </a:prstGeom>
          </p:spPr>
        </p:pic>
      </p:grpSp>
      <p:grpSp>
        <p:nvGrpSpPr>
          <p:cNvPr id="7" name="Group 7"/>
          <p:cNvGrpSpPr/>
          <p:nvPr/>
        </p:nvGrpSpPr>
        <p:grpSpPr>
          <a:xfrm>
            <a:off x="6612365" y="4867275"/>
            <a:ext cx="1992842" cy="2204901"/>
            <a:chOff x="0" y="0"/>
            <a:chExt cx="2657123" cy="2939868"/>
          </a:xfrm>
        </p:grpSpPr>
        <p:pic>
          <p:nvPicPr>
            <p:cNvPr id="8" name="Picture 8"/>
            <p:cNvPicPr>
              <a:picLocks noChangeAspect="1"/>
            </p:cNvPicPr>
            <p:nvPr/>
          </p:nvPicPr>
          <p:blipFill>
            <a:blip r:embed="rId8"/>
            <a:srcRect l="35400" r="4344"/>
            <a:stretch>
              <a:fillRect/>
            </a:stretch>
          </p:blipFill>
          <p:spPr>
            <a:xfrm>
              <a:off x="0" y="0"/>
              <a:ext cx="2657123" cy="2939868"/>
            </a:xfrm>
            <a:prstGeom prst="rect">
              <a:avLst/>
            </a:prstGeom>
          </p:spPr>
        </p:pic>
      </p:grpSp>
      <p:grpSp>
        <p:nvGrpSpPr>
          <p:cNvPr id="9" name="Group 9"/>
          <p:cNvGrpSpPr/>
          <p:nvPr/>
        </p:nvGrpSpPr>
        <p:grpSpPr>
          <a:xfrm>
            <a:off x="9682793" y="4867275"/>
            <a:ext cx="1992842" cy="2204901"/>
            <a:chOff x="0" y="0"/>
            <a:chExt cx="2657123" cy="2939868"/>
          </a:xfrm>
        </p:grpSpPr>
        <p:pic>
          <p:nvPicPr>
            <p:cNvPr id="10" name="Picture 10"/>
            <p:cNvPicPr>
              <a:picLocks noChangeAspect="1"/>
            </p:cNvPicPr>
            <p:nvPr/>
          </p:nvPicPr>
          <p:blipFill>
            <a:blip r:embed="rId9"/>
            <a:srcRect l="13847" r="13847"/>
            <a:stretch>
              <a:fillRect/>
            </a:stretch>
          </p:blipFill>
          <p:spPr>
            <a:xfrm>
              <a:off x="0" y="0"/>
              <a:ext cx="2657123" cy="2939868"/>
            </a:xfrm>
            <a:prstGeom prst="rect">
              <a:avLst/>
            </a:prstGeom>
          </p:spPr>
        </p:pic>
      </p:grpSp>
      <p:grpSp>
        <p:nvGrpSpPr>
          <p:cNvPr id="11" name="Group 11"/>
          <p:cNvGrpSpPr/>
          <p:nvPr/>
        </p:nvGrpSpPr>
        <p:grpSpPr>
          <a:xfrm>
            <a:off x="12753221" y="4867275"/>
            <a:ext cx="1992842" cy="2204901"/>
            <a:chOff x="0" y="0"/>
            <a:chExt cx="2657123" cy="2939868"/>
          </a:xfrm>
        </p:grpSpPr>
        <p:pic>
          <p:nvPicPr>
            <p:cNvPr id="12" name="Picture 12"/>
            <p:cNvPicPr>
              <a:picLocks noChangeAspect="1"/>
            </p:cNvPicPr>
            <p:nvPr/>
          </p:nvPicPr>
          <p:blipFill>
            <a:blip r:embed="rId10"/>
            <a:srcRect l="19849" r="19849"/>
            <a:stretch>
              <a:fillRect/>
            </a:stretch>
          </p:blipFill>
          <p:spPr>
            <a:xfrm>
              <a:off x="0" y="0"/>
              <a:ext cx="2657123" cy="2939868"/>
            </a:xfrm>
            <a:prstGeom prst="rect">
              <a:avLst/>
            </a:prstGeom>
          </p:spPr>
        </p:pic>
      </p:grpSp>
      <p:grpSp>
        <p:nvGrpSpPr>
          <p:cNvPr id="13" name="Group 13"/>
          <p:cNvGrpSpPr/>
          <p:nvPr/>
        </p:nvGrpSpPr>
        <p:grpSpPr>
          <a:xfrm>
            <a:off x="-949225" y="0"/>
            <a:ext cx="6662939" cy="762000"/>
            <a:chOff x="0" y="0"/>
            <a:chExt cx="1754848" cy="200691"/>
          </a:xfrm>
        </p:grpSpPr>
        <p:sp>
          <p:nvSpPr>
            <p:cNvPr id="14" name="Freeform 14"/>
            <p:cNvSpPr/>
            <p:nvPr/>
          </p:nvSpPr>
          <p:spPr>
            <a:xfrm>
              <a:off x="0" y="0"/>
              <a:ext cx="1754848" cy="200691"/>
            </a:xfrm>
            <a:custGeom>
              <a:avLst/>
              <a:gdLst/>
              <a:ahLst/>
              <a:cxnLst/>
              <a:rect l="l" t="t" r="r" b="b"/>
              <a:pathLst>
                <a:path w="1754848" h="200691">
                  <a:moveTo>
                    <a:pt x="203200" y="0"/>
                  </a:moveTo>
                  <a:lnTo>
                    <a:pt x="1754848" y="0"/>
                  </a:lnTo>
                  <a:lnTo>
                    <a:pt x="1551648" y="200691"/>
                  </a:lnTo>
                  <a:lnTo>
                    <a:pt x="0" y="200691"/>
                  </a:lnTo>
                  <a:lnTo>
                    <a:pt x="203200" y="0"/>
                  </a:lnTo>
                  <a:close/>
                </a:path>
              </a:pathLst>
            </a:custGeom>
            <a:solidFill>
              <a:srgbClr val="1F4C63"/>
            </a:solidFill>
          </p:spPr>
        </p:sp>
        <p:sp>
          <p:nvSpPr>
            <p:cNvPr id="15" name="TextBox 15"/>
            <p:cNvSpPr txBox="1"/>
            <p:nvPr/>
          </p:nvSpPr>
          <p:spPr>
            <a:xfrm>
              <a:off x="101600" y="-47625"/>
              <a:ext cx="609600" cy="657225"/>
            </a:xfrm>
            <a:prstGeom prst="rect">
              <a:avLst/>
            </a:prstGeom>
          </p:spPr>
          <p:txBody>
            <a:bodyPr lIns="50800" tIns="50800" rIns="50800" bIns="50800" rtlCol="0" anchor="ctr"/>
            <a:lstStyle/>
            <a:p>
              <a:pPr algn="ctr">
                <a:lnSpc>
                  <a:spcPts val="2940"/>
                </a:lnSpc>
              </a:pPr>
              <a:endParaRPr/>
            </a:p>
          </p:txBody>
        </p:sp>
      </p:grpSp>
      <p:pic>
        <p:nvPicPr>
          <p:cNvPr id="16" name="Picture 16"/>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062876" y="762000"/>
            <a:ext cx="392848" cy="97855"/>
          </a:xfrm>
          <a:prstGeom prst="rect">
            <a:avLst/>
          </a:prstGeom>
        </p:spPr>
      </p:pic>
      <p:sp>
        <p:nvSpPr>
          <p:cNvPr id="17" name="TextBox 17"/>
          <p:cNvSpPr txBox="1"/>
          <p:nvPr/>
        </p:nvSpPr>
        <p:spPr>
          <a:xfrm>
            <a:off x="2223278" y="1831640"/>
            <a:ext cx="13514426" cy="2128788"/>
          </a:xfrm>
          <a:prstGeom prst="rect">
            <a:avLst/>
          </a:prstGeom>
        </p:spPr>
        <p:txBody>
          <a:bodyPr wrap="square" lIns="0" tIns="0" rIns="0" bIns="0" rtlCol="0" anchor="t">
            <a:spAutoFit/>
          </a:bodyPr>
          <a:lstStyle/>
          <a:p>
            <a:pPr algn="ctr">
              <a:lnSpc>
                <a:spcPts val="8250"/>
              </a:lnSpc>
            </a:pPr>
            <a:r>
              <a:rPr lang="en-US" sz="7500" dirty="0">
                <a:solidFill>
                  <a:srgbClr val="1F4C63"/>
                </a:solidFill>
                <a:latin typeface="Montserrat Extra-Bold"/>
              </a:rPr>
              <a:t>Repercussions Associated with</a:t>
            </a:r>
            <a:r>
              <a:rPr lang="en-US" sz="7500" dirty="0">
                <a:solidFill>
                  <a:srgbClr val="255C8C"/>
                </a:solidFill>
                <a:latin typeface="Montserrat Extra-Bold"/>
              </a:rPr>
              <a:t> </a:t>
            </a:r>
            <a:r>
              <a:rPr lang="en-US" sz="7500" dirty="0">
                <a:solidFill>
                  <a:srgbClr val="071924"/>
                </a:solidFill>
                <a:latin typeface="Montserrat Extra-Bold"/>
              </a:rPr>
              <a:t>Cyberbullying</a:t>
            </a:r>
            <a:r>
              <a:rPr lang="en-US" sz="7500" dirty="0">
                <a:solidFill>
                  <a:srgbClr val="255C8C"/>
                </a:solidFill>
                <a:latin typeface="Montserrat Extra-Bold"/>
              </a:rPr>
              <a:t> </a:t>
            </a:r>
          </a:p>
        </p:txBody>
      </p:sp>
      <p:sp>
        <p:nvSpPr>
          <p:cNvPr id="18" name="TextBox 18"/>
          <p:cNvSpPr txBox="1"/>
          <p:nvPr/>
        </p:nvSpPr>
        <p:spPr>
          <a:xfrm>
            <a:off x="2650460" y="7590354"/>
            <a:ext cx="3775797" cy="319255"/>
          </a:xfrm>
          <a:prstGeom prst="rect">
            <a:avLst/>
          </a:prstGeom>
        </p:spPr>
        <p:txBody>
          <a:bodyPr lIns="0" tIns="0" rIns="0" bIns="0" rtlCol="0" anchor="t">
            <a:spAutoFit/>
          </a:bodyPr>
          <a:lstStyle/>
          <a:p>
            <a:pPr algn="ctr">
              <a:lnSpc>
                <a:spcPts val="2200"/>
              </a:lnSpc>
            </a:pPr>
            <a:r>
              <a:rPr lang="en-US" sz="2800" dirty="0">
                <a:solidFill>
                  <a:srgbClr val="FFFFFF"/>
                </a:solidFill>
                <a:latin typeface="HK Grotesk Medium"/>
              </a:rPr>
              <a:t>Emotional</a:t>
            </a:r>
            <a:r>
              <a:rPr lang="en-US" sz="2000" dirty="0">
                <a:solidFill>
                  <a:srgbClr val="FFFFFF"/>
                </a:solidFill>
                <a:latin typeface="HK Grotesk Medium"/>
              </a:rPr>
              <a:t> </a:t>
            </a:r>
            <a:r>
              <a:rPr lang="en-US" sz="2800" dirty="0">
                <a:solidFill>
                  <a:srgbClr val="FFFFFF"/>
                </a:solidFill>
                <a:latin typeface="HK Grotesk Medium"/>
              </a:rPr>
              <a:t>degradation</a:t>
            </a:r>
          </a:p>
        </p:txBody>
      </p:sp>
      <p:sp>
        <p:nvSpPr>
          <p:cNvPr id="19" name="TextBox 19"/>
          <p:cNvSpPr txBox="1"/>
          <p:nvPr/>
        </p:nvSpPr>
        <p:spPr>
          <a:xfrm>
            <a:off x="6237081" y="7590354"/>
            <a:ext cx="2743410" cy="319255"/>
          </a:xfrm>
          <a:prstGeom prst="rect">
            <a:avLst/>
          </a:prstGeom>
        </p:spPr>
        <p:txBody>
          <a:bodyPr lIns="0" tIns="0" rIns="0" bIns="0" rtlCol="0" anchor="t">
            <a:spAutoFit/>
          </a:bodyPr>
          <a:lstStyle/>
          <a:p>
            <a:pPr algn="ctr">
              <a:lnSpc>
                <a:spcPts val="2200"/>
              </a:lnSpc>
            </a:pPr>
            <a:r>
              <a:rPr lang="en-US" sz="2800" dirty="0">
                <a:solidFill>
                  <a:srgbClr val="FFFFFF"/>
                </a:solidFill>
                <a:latin typeface="HK Grotesk Medium"/>
              </a:rPr>
              <a:t>Insecurity</a:t>
            </a:r>
            <a:r>
              <a:rPr lang="en-US" sz="2000" dirty="0">
                <a:solidFill>
                  <a:srgbClr val="FFFFFF"/>
                </a:solidFill>
                <a:latin typeface="HK Grotesk Medium"/>
              </a:rPr>
              <a:t> </a:t>
            </a:r>
          </a:p>
        </p:txBody>
      </p:sp>
      <p:sp>
        <p:nvSpPr>
          <p:cNvPr id="20" name="TextBox 20"/>
          <p:cNvSpPr txBox="1"/>
          <p:nvPr/>
        </p:nvSpPr>
        <p:spPr>
          <a:xfrm>
            <a:off x="9391329" y="7590354"/>
            <a:ext cx="2575770" cy="319255"/>
          </a:xfrm>
          <a:prstGeom prst="rect">
            <a:avLst/>
          </a:prstGeom>
        </p:spPr>
        <p:txBody>
          <a:bodyPr lIns="0" tIns="0" rIns="0" bIns="0" rtlCol="0" anchor="t">
            <a:spAutoFit/>
          </a:bodyPr>
          <a:lstStyle/>
          <a:p>
            <a:pPr algn="ctr">
              <a:lnSpc>
                <a:spcPts val="2200"/>
              </a:lnSpc>
            </a:pPr>
            <a:r>
              <a:rPr lang="en-US" sz="2800" dirty="0">
                <a:solidFill>
                  <a:srgbClr val="FFFFFF"/>
                </a:solidFill>
                <a:latin typeface="HK Grotesk Medium"/>
              </a:rPr>
              <a:t>Low</a:t>
            </a:r>
            <a:r>
              <a:rPr lang="en-US" sz="2000" dirty="0">
                <a:solidFill>
                  <a:srgbClr val="FFFFFF"/>
                </a:solidFill>
                <a:latin typeface="HK Grotesk Medium"/>
              </a:rPr>
              <a:t> </a:t>
            </a:r>
            <a:r>
              <a:rPr lang="en-US" sz="2800" dirty="0">
                <a:solidFill>
                  <a:srgbClr val="FFFFFF"/>
                </a:solidFill>
                <a:latin typeface="HK Grotesk Medium"/>
              </a:rPr>
              <a:t>self-esteem</a:t>
            </a:r>
          </a:p>
        </p:txBody>
      </p:sp>
      <p:sp>
        <p:nvSpPr>
          <p:cNvPr id="21" name="TextBox 21"/>
          <p:cNvSpPr txBox="1"/>
          <p:nvPr/>
        </p:nvSpPr>
        <p:spPr>
          <a:xfrm>
            <a:off x="12260668" y="7590354"/>
            <a:ext cx="3645088" cy="601383"/>
          </a:xfrm>
          <a:prstGeom prst="rect">
            <a:avLst/>
          </a:prstGeom>
        </p:spPr>
        <p:txBody>
          <a:bodyPr lIns="0" tIns="0" rIns="0" bIns="0" rtlCol="0" anchor="t">
            <a:spAutoFit/>
          </a:bodyPr>
          <a:lstStyle/>
          <a:p>
            <a:pPr algn="ctr">
              <a:lnSpc>
                <a:spcPts val="2200"/>
              </a:lnSpc>
            </a:pPr>
            <a:r>
              <a:rPr lang="en-US" sz="2800" dirty="0">
                <a:solidFill>
                  <a:srgbClr val="FFFFFF"/>
                </a:solidFill>
                <a:latin typeface="HK Grotesk Medium"/>
              </a:rPr>
              <a:t>Difficulty achieving</a:t>
            </a:r>
            <a:r>
              <a:rPr lang="en-US" sz="2000" dirty="0">
                <a:solidFill>
                  <a:srgbClr val="FFFFFF"/>
                </a:solidFill>
                <a:latin typeface="HK Grotesk Medium"/>
              </a:rPr>
              <a:t> </a:t>
            </a:r>
            <a:r>
              <a:rPr lang="en-US" sz="2800" dirty="0">
                <a:solidFill>
                  <a:srgbClr val="FFFFFF"/>
                </a:solidFill>
                <a:latin typeface="HK Grotesk Medium"/>
              </a:rPr>
              <a:t>goals </a:t>
            </a:r>
          </a:p>
        </p:txBody>
      </p:sp>
      <p:pic>
        <p:nvPicPr>
          <p:cNvPr id="22" name="Audio 21">
            <a:hlinkClick r:id="" action="ppaction://media"/>
            <a:extLst>
              <a:ext uri="{FF2B5EF4-FFF2-40B4-BE49-F238E27FC236}">
                <a16:creationId xmlns:a16="http://schemas.microsoft.com/office/drawing/2014/main" id="{8E1BFBCA-4D7F-8DFC-986B-BB1C4B722BDE}"/>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7322800" y="9321800"/>
            <a:ext cx="812800" cy="812800"/>
          </a:xfrm>
          <a:prstGeom prst="rect">
            <a:avLst/>
          </a:prstGeom>
        </p:spPr>
      </p:pic>
      <p:sp>
        <p:nvSpPr>
          <p:cNvPr id="23" name="TextBox 22">
            <a:extLst>
              <a:ext uri="{FF2B5EF4-FFF2-40B4-BE49-F238E27FC236}">
                <a16:creationId xmlns:a16="http://schemas.microsoft.com/office/drawing/2014/main" id="{B9096D4B-AC00-C93B-6590-DE2861BE4A97}"/>
              </a:ext>
            </a:extLst>
          </p:cNvPr>
          <p:cNvSpPr txBox="1"/>
          <p:nvPr/>
        </p:nvSpPr>
        <p:spPr>
          <a:xfrm>
            <a:off x="3163924" y="8253696"/>
            <a:ext cx="2748868" cy="830997"/>
          </a:xfrm>
          <a:prstGeom prst="rect">
            <a:avLst/>
          </a:prstGeom>
          <a:noFill/>
        </p:spPr>
        <p:txBody>
          <a:bodyPr wrap="square" rtlCol="0">
            <a:spAutoFit/>
          </a:bodyPr>
          <a:lstStyle/>
          <a:p>
            <a:r>
              <a:rPr lang="en-US" sz="2400" dirty="0">
                <a:solidFill>
                  <a:schemeClr val="bg1"/>
                </a:solidFill>
                <a:latin typeface="Montserrat Extra-Bold Bold" panose="020B0604020202020204" charset="0"/>
              </a:rPr>
              <a:t>(Ortega et al., 2019)</a:t>
            </a:r>
            <a:endParaRPr lang="en-US" sz="2400" dirty="0">
              <a:solidFill>
                <a:schemeClr val="bg1"/>
              </a:solidFill>
            </a:endParaRPr>
          </a:p>
        </p:txBody>
      </p:sp>
      <p:sp>
        <p:nvSpPr>
          <p:cNvPr id="25" name="TextBox 24">
            <a:extLst>
              <a:ext uri="{FF2B5EF4-FFF2-40B4-BE49-F238E27FC236}">
                <a16:creationId xmlns:a16="http://schemas.microsoft.com/office/drawing/2014/main" id="{07286861-AEB9-4F74-7A28-7E6932BC9891}"/>
              </a:ext>
            </a:extLst>
          </p:cNvPr>
          <p:cNvSpPr txBox="1"/>
          <p:nvPr/>
        </p:nvSpPr>
        <p:spPr>
          <a:xfrm>
            <a:off x="12399366" y="8372563"/>
            <a:ext cx="2748868" cy="830997"/>
          </a:xfrm>
          <a:prstGeom prst="rect">
            <a:avLst/>
          </a:prstGeom>
          <a:noFill/>
        </p:spPr>
        <p:txBody>
          <a:bodyPr wrap="square" rtlCol="0">
            <a:spAutoFit/>
          </a:bodyPr>
          <a:lstStyle/>
          <a:p>
            <a:r>
              <a:rPr lang="en-US" sz="2400" dirty="0">
                <a:solidFill>
                  <a:schemeClr val="bg1"/>
                </a:solidFill>
                <a:latin typeface="Montserrat Extra-Bold Bold" panose="020B0604020202020204" charset="0"/>
              </a:rPr>
              <a:t>(</a:t>
            </a:r>
            <a:r>
              <a:rPr lang="en-US" sz="2400" dirty="0" err="1">
                <a:solidFill>
                  <a:schemeClr val="bg1"/>
                </a:solidFill>
                <a:latin typeface="Montserrat Extra-Bold Bold" panose="020B0604020202020204" charset="0"/>
              </a:rPr>
              <a:t>Sezer</a:t>
            </a:r>
            <a:r>
              <a:rPr lang="en-US" sz="2400" dirty="0">
                <a:solidFill>
                  <a:schemeClr val="bg1"/>
                </a:solidFill>
                <a:latin typeface="Montserrat Extra-Bold Bold" panose="020B0604020202020204" charset="0"/>
              </a:rPr>
              <a:t> &amp; </a:t>
            </a:r>
            <a:r>
              <a:rPr lang="en-US" sz="2400" dirty="0" err="1">
                <a:solidFill>
                  <a:schemeClr val="bg1"/>
                </a:solidFill>
                <a:latin typeface="Montserrat Extra-Bold Bold" panose="020B0604020202020204" charset="0"/>
              </a:rPr>
              <a:t>Tuncer</a:t>
            </a:r>
            <a:r>
              <a:rPr lang="en-US" sz="2400" dirty="0">
                <a:solidFill>
                  <a:schemeClr val="bg1"/>
                </a:solidFill>
                <a:latin typeface="Montserrat Extra-Bold Bold" panose="020B0604020202020204" charset="0"/>
              </a:rPr>
              <a:t> , 2021)</a:t>
            </a:r>
            <a:endParaRPr lang="en-US" sz="2400" dirty="0">
              <a:solidFill>
                <a:schemeClr val="bg1"/>
              </a:solidFill>
            </a:endParaRPr>
          </a:p>
        </p:txBody>
      </p:sp>
      <p:sp>
        <p:nvSpPr>
          <p:cNvPr id="26" name="TextBox 25">
            <a:extLst>
              <a:ext uri="{FF2B5EF4-FFF2-40B4-BE49-F238E27FC236}">
                <a16:creationId xmlns:a16="http://schemas.microsoft.com/office/drawing/2014/main" id="{21503C1D-AAE7-D191-A241-5C3BD0D6F5C5}"/>
              </a:ext>
            </a:extLst>
          </p:cNvPr>
          <p:cNvSpPr txBox="1"/>
          <p:nvPr/>
        </p:nvSpPr>
        <p:spPr>
          <a:xfrm>
            <a:off x="6753656" y="8372563"/>
            <a:ext cx="2748868" cy="461665"/>
          </a:xfrm>
          <a:prstGeom prst="rect">
            <a:avLst/>
          </a:prstGeom>
          <a:noFill/>
        </p:spPr>
        <p:txBody>
          <a:bodyPr wrap="square" rtlCol="0">
            <a:spAutoFit/>
          </a:bodyPr>
          <a:lstStyle/>
          <a:p>
            <a:r>
              <a:rPr lang="en-US" sz="2400" dirty="0">
                <a:solidFill>
                  <a:schemeClr val="bg1"/>
                </a:solidFill>
                <a:latin typeface="Montserrat Extra-Bold Bold" panose="020B0604020202020204" charset="0"/>
              </a:rPr>
              <a:t>(</a:t>
            </a:r>
            <a:r>
              <a:rPr lang="en-US" sz="2400" dirty="0" err="1">
                <a:solidFill>
                  <a:schemeClr val="bg1"/>
                </a:solidFill>
                <a:latin typeface="Montserrat Extra-Bold Bold" panose="020B0604020202020204" charset="0"/>
              </a:rPr>
              <a:t>Ansary</a:t>
            </a:r>
            <a:r>
              <a:rPr lang="en-US" sz="2400" dirty="0">
                <a:solidFill>
                  <a:schemeClr val="bg1"/>
                </a:solidFill>
                <a:latin typeface="Montserrat Extra-Bold Bold" panose="020B0604020202020204" charset="0"/>
              </a:rPr>
              <a:t>, 2020)</a:t>
            </a:r>
            <a:endParaRPr lang="en-US" sz="2400" dirty="0">
              <a:solidFill>
                <a:schemeClr val="bg1"/>
              </a:solidFill>
            </a:endParaRPr>
          </a:p>
        </p:txBody>
      </p:sp>
    </p:spTree>
    <p:custDataLst>
      <p:tags r:id="rId1"/>
    </p:custDataLst>
  </p:cSld>
  <p:clrMapOvr>
    <a:masterClrMapping/>
  </p:clrMapOvr>
  <p:transition spd="slow" advTm="4969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42" presetClass="entr" presetSubtype="0" fill="hold" nodeType="withEffect">
                                  <p:stCondLst>
                                    <p:cond delay="10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childTnLst>
                          </p:cTn>
                        </p:par>
                        <p:par>
                          <p:cTn id="12" fill="hold">
                            <p:stCondLst>
                              <p:cond delay="2000"/>
                            </p:stCondLst>
                            <p:childTnLst>
                              <p:par>
                                <p:cTn id="13" presetID="42" presetClass="entr" presetSubtype="0" fill="hold" nodeType="afterEffect">
                                  <p:stCondLst>
                                    <p:cond delay="1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4000"/>
                            </p:stCondLst>
                            <p:childTnLst>
                              <p:par>
                                <p:cTn id="19" presetID="42" presetClass="entr" presetSubtype="0"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par>
                          <p:cTn id="24" fill="hold">
                            <p:stCondLst>
                              <p:cond delay="5000"/>
                            </p:stCondLst>
                            <p:childTnLst>
                              <p:par>
                                <p:cTn id="25" presetID="42" presetClass="entr" presetSubtype="0" fill="hold" nodeType="afterEffect">
                                  <p:stCondLst>
                                    <p:cond delay="20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anim calcmode="lin" valueType="num">
                                      <p:cBhvr>
                                        <p:cTn id="28" dur="1000" fill="hold"/>
                                        <p:tgtEl>
                                          <p:spTgt spid="5"/>
                                        </p:tgtEl>
                                        <p:attrNameLst>
                                          <p:attrName>ppt_x</p:attrName>
                                        </p:attrNameLst>
                                      </p:cBhvr>
                                      <p:tavLst>
                                        <p:tav tm="0">
                                          <p:val>
                                            <p:strVal val="#ppt_x"/>
                                          </p:val>
                                        </p:tav>
                                        <p:tav tm="100000">
                                          <p:val>
                                            <p:strVal val="#ppt_x"/>
                                          </p:val>
                                        </p:tav>
                                      </p:tavLst>
                                    </p:anim>
                                    <p:anim calcmode="lin" valueType="num">
                                      <p:cBhvr>
                                        <p:cTn id="29" dur="1000" fill="hold"/>
                                        <p:tgtEl>
                                          <p:spTgt spid="5"/>
                                        </p:tgtEl>
                                        <p:attrNameLst>
                                          <p:attrName>ppt_y</p:attrName>
                                        </p:attrNameLst>
                                      </p:cBhvr>
                                      <p:tavLst>
                                        <p:tav tm="0">
                                          <p:val>
                                            <p:strVal val="#ppt_y+.1"/>
                                          </p:val>
                                        </p:tav>
                                        <p:tav tm="100000">
                                          <p:val>
                                            <p:strVal val="#ppt_y"/>
                                          </p:val>
                                        </p:tav>
                                      </p:tavLst>
                                    </p:anim>
                                  </p:childTnLst>
                                </p:cTn>
                              </p:par>
                            </p:childTnLst>
                          </p:cTn>
                        </p:par>
                        <p:par>
                          <p:cTn id="30" fill="hold">
                            <p:stCondLst>
                              <p:cond delay="8000"/>
                            </p:stCondLst>
                            <p:childTnLst>
                              <p:par>
                                <p:cTn id="31" presetID="42"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par>
                          <p:cTn id="36" fill="hold">
                            <p:stCondLst>
                              <p:cond delay="9000"/>
                            </p:stCondLst>
                            <p:childTnLst>
                              <p:par>
                                <p:cTn id="37" presetID="42"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par>
                          <p:cTn id="42" fill="hold">
                            <p:stCondLst>
                              <p:cond delay="10000"/>
                            </p:stCondLst>
                            <p:childTnLst>
                              <p:par>
                                <p:cTn id="43" presetID="42" presetClass="entr" presetSubtype="0"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1000"/>
                                        <p:tgtEl>
                                          <p:spTgt spid="16"/>
                                        </p:tgtEl>
                                      </p:cBhvr>
                                    </p:animEffect>
                                    <p:anim calcmode="lin" valueType="num">
                                      <p:cBhvr>
                                        <p:cTn id="51" dur="1000" fill="hold"/>
                                        <p:tgtEl>
                                          <p:spTgt spid="16"/>
                                        </p:tgtEl>
                                        <p:attrNameLst>
                                          <p:attrName>ppt_x</p:attrName>
                                        </p:attrNameLst>
                                      </p:cBhvr>
                                      <p:tavLst>
                                        <p:tav tm="0">
                                          <p:val>
                                            <p:strVal val="#ppt_x"/>
                                          </p:val>
                                        </p:tav>
                                        <p:tav tm="100000">
                                          <p:val>
                                            <p:strVal val="#ppt_x"/>
                                          </p:val>
                                        </p:tav>
                                      </p:tavLst>
                                    </p:anim>
                                    <p:anim calcmode="lin" valueType="num">
                                      <p:cBhvr>
                                        <p:cTn id="52" dur="1000" fill="hold"/>
                                        <p:tgtEl>
                                          <p:spTgt spid="1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1000"/>
                                        <p:tgtEl>
                                          <p:spTgt spid="18"/>
                                        </p:tgtEl>
                                      </p:cBhvr>
                                    </p:animEffect>
                                    <p:anim calcmode="lin" valueType="num">
                                      <p:cBhvr>
                                        <p:cTn id="56" dur="1000" fill="hold"/>
                                        <p:tgtEl>
                                          <p:spTgt spid="18"/>
                                        </p:tgtEl>
                                        <p:attrNameLst>
                                          <p:attrName>ppt_x</p:attrName>
                                        </p:attrNameLst>
                                      </p:cBhvr>
                                      <p:tavLst>
                                        <p:tav tm="0">
                                          <p:val>
                                            <p:strVal val="#ppt_x"/>
                                          </p:val>
                                        </p:tav>
                                        <p:tav tm="100000">
                                          <p:val>
                                            <p:strVal val="#ppt_x"/>
                                          </p:val>
                                        </p:tav>
                                      </p:tavLst>
                                    </p:anim>
                                    <p:anim calcmode="lin" valueType="num">
                                      <p:cBhvr>
                                        <p:cTn id="57" dur="1000" fill="hold"/>
                                        <p:tgtEl>
                                          <p:spTgt spid="18"/>
                                        </p:tgtEl>
                                        <p:attrNameLst>
                                          <p:attrName>ppt_y</p:attrName>
                                        </p:attrNameLst>
                                      </p:cBhvr>
                                      <p:tavLst>
                                        <p:tav tm="0">
                                          <p:val>
                                            <p:strVal val="#ppt_y+.1"/>
                                          </p:val>
                                        </p:tav>
                                        <p:tav tm="100000">
                                          <p:val>
                                            <p:strVal val="#ppt_y"/>
                                          </p:val>
                                        </p:tav>
                                      </p:tavLst>
                                    </p:anim>
                                  </p:childTnLst>
                                </p:cTn>
                              </p:par>
                            </p:childTnLst>
                          </p:cTn>
                        </p:par>
                        <p:par>
                          <p:cTn id="58" fill="hold">
                            <p:stCondLst>
                              <p:cond delay="11000"/>
                            </p:stCondLst>
                            <p:childTnLst>
                              <p:par>
                                <p:cTn id="59" presetID="42" presetClass="entr" presetSubtype="0"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1000"/>
                                        <p:tgtEl>
                                          <p:spTgt spid="23"/>
                                        </p:tgtEl>
                                      </p:cBhvr>
                                    </p:animEffect>
                                    <p:anim calcmode="lin" valueType="num">
                                      <p:cBhvr>
                                        <p:cTn id="62" dur="1000" fill="hold"/>
                                        <p:tgtEl>
                                          <p:spTgt spid="23"/>
                                        </p:tgtEl>
                                        <p:attrNameLst>
                                          <p:attrName>ppt_x</p:attrName>
                                        </p:attrNameLst>
                                      </p:cBhvr>
                                      <p:tavLst>
                                        <p:tav tm="0">
                                          <p:val>
                                            <p:strVal val="#ppt_x"/>
                                          </p:val>
                                        </p:tav>
                                        <p:tav tm="100000">
                                          <p:val>
                                            <p:strVal val="#ppt_x"/>
                                          </p:val>
                                        </p:tav>
                                      </p:tavLst>
                                    </p:anim>
                                    <p:anim calcmode="lin" valueType="num">
                                      <p:cBhvr>
                                        <p:cTn id="63" dur="1000" fill="hold"/>
                                        <p:tgtEl>
                                          <p:spTgt spid="23"/>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1000"/>
                                        <p:tgtEl>
                                          <p:spTgt spid="19"/>
                                        </p:tgtEl>
                                      </p:cBhvr>
                                    </p:animEffect>
                                    <p:anim calcmode="lin" valueType="num">
                                      <p:cBhvr>
                                        <p:cTn id="67" dur="1000" fill="hold"/>
                                        <p:tgtEl>
                                          <p:spTgt spid="19"/>
                                        </p:tgtEl>
                                        <p:attrNameLst>
                                          <p:attrName>ppt_x</p:attrName>
                                        </p:attrNameLst>
                                      </p:cBhvr>
                                      <p:tavLst>
                                        <p:tav tm="0">
                                          <p:val>
                                            <p:strVal val="#ppt_x"/>
                                          </p:val>
                                        </p:tav>
                                        <p:tav tm="100000">
                                          <p:val>
                                            <p:strVal val="#ppt_x"/>
                                          </p:val>
                                        </p:tav>
                                      </p:tavLst>
                                    </p:anim>
                                    <p:anim calcmode="lin" valueType="num">
                                      <p:cBhvr>
                                        <p:cTn id="68" dur="1000" fill="hold"/>
                                        <p:tgtEl>
                                          <p:spTgt spid="19"/>
                                        </p:tgtEl>
                                        <p:attrNameLst>
                                          <p:attrName>ppt_y</p:attrName>
                                        </p:attrNameLst>
                                      </p:cBhvr>
                                      <p:tavLst>
                                        <p:tav tm="0">
                                          <p:val>
                                            <p:strVal val="#ppt_y+.1"/>
                                          </p:val>
                                        </p:tav>
                                        <p:tav tm="100000">
                                          <p:val>
                                            <p:strVal val="#ppt_y"/>
                                          </p:val>
                                        </p:tav>
                                      </p:tavLst>
                                    </p:anim>
                                  </p:childTnLst>
                                </p:cTn>
                              </p:par>
                            </p:childTnLst>
                          </p:cTn>
                        </p:par>
                        <p:par>
                          <p:cTn id="69" fill="hold">
                            <p:stCondLst>
                              <p:cond delay="12000"/>
                            </p:stCondLst>
                            <p:childTnLst>
                              <p:par>
                                <p:cTn id="70" presetID="42" presetClass="entr" presetSubtype="0" fill="hold" grpId="0" nodeType="after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1000"/>
                                        <p:tgtEl>
                                          <p:spTgt spid="26"/>
                                        </p:tgtEl>
                                      </p:cBhvr>
                                    </p:animEffect>
                                    <p:anim calcmode="lin" valueType="num">
                                      <p:cBhvr>
                                        <p:cTn id="73" dur="1000" fill="hold"/>
                                        <p:tgtEl>
                                          <p:spTgt spid="26"/>
                                        </p:tgtEl>
                                        <p:attrNameLst>
                                          <p:attrName>ppt_x</p:attrName>
                                        </p:attrNameLst>
                                      </p:cBhvr>
                                      <p:tavLst>
                                        <p:tav tm="0">
                                          <p:val>
                                            <p:strVal val="#ppt_x"/>
                                          </p:val>
                                        </p:tav>
                                        <p:tav tm="100000">
                                          <p:val>
                                            <p:strVal val="#ppt_x"/>
                                          </p:val>
                                        </p:tav>
                                      </p:tavLst>
                                    </p:anim>
                                    <p:anim calcmode="lin" valueType="num">
                                      <p:cBhvr>
                                        <p:cTn id="74" dur="1000" fill="hold"/>
                                        <p:tgtEl>
                                          <p:spTgt spid="2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1000"/>
                                        <p:tgtEl>
                                          <p:spTgt spid="20"/>
                                        </p:tgtEl>
                                      </p:cBhvr>
                                    </p:animEffect>
                                    <p:anim calcmode="lin" valueType="num">
                                      <p:cBhvr>
                                        <p:cTn id="78" dur="1000" fill="hold"/>
                                        <p:tgtEl>
                                          <p:spTgt spid="20"/>
                                        </p:tgtEl>
                                        <p:attrNameLst>
                                          <p:attrName>ppt_x</p:attrName>
                                        </p:attrNameLst>
                                      </p:cBhvr>
                                      <p:tavLst>
                                        <p:tav tm="0">
                                          <p:val>
                                            <p:strVal val="#ppt_x"/>
                                          </p:val>
                                        </p:tav>
                                        <p:tav tm="100000">
                                          <p:val>
                                            <p:strVal val="#ppt_x"/>
                                          </p:val>
                                        </p:tav>
                                      </p:tavLst>
                                    </p:anim>
                                    <p:anim calcmode="lin" valueType="num">
                                      <p:cBhvr>
                                        <p:cTn id="79" dur="1000" fill="hold"/>
                                        <p:tgtEl>
                                          <p:spTgt spid="20"/>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000"/>
                                        <p:tgtEl>
                                          <p:spTgt spid="21"/>
                                        </p:tgtEl>
                                      </p:cBhvr>
                                    </p:animEffect>
                                    <p:anim calcmode="lin" valueType="num">
                                      <p:cBhvr>
                                        <p:cTn id="83" dur="1000" fill="hold"/>
                                        <p:tgtEl>
                                          <p:spTgt spid="21"/>
                                        </p:tgtEl>
                                        <p:attrNameLst>
                                          <p:attrName>ppt_x</p:attrName>
                                        </p:attrNameLst>
                                      </p:cBhvr>
                                      <p:tavLst>
                                        <p:tav tm="0">
                                          <p:val>
                                            <p:strVal val="#ppt_x"/>
                                          </p:val>
                                        </p:tav>
                                        <p:tav tm="100000">
                                          <p:val>
                                            <p:strVal val="#ppt_x"/>
                                          </p:val>
                                        </p:tav>
                                      </p:tavLst>
                                    </p:anim>
                                    <p:anim calcmode="lin" valueType="num">
                                      <p:cBhvr>
                                        <p:cTn id="84" dur="1000" fill="hold"/>
                                        <p:tgtEl>
                                          <p:spTgt spid="21"/>
                                        </p:tgtEl>
                                        <p:attrNameLst>
                                          <p:attrName>ppt_y</p:attrName>
                                        </p:attrNameLst>
                                      </p:cBhvr>
                                      <p:tavLst>
                                        <p:tav tm="0">
                                          <p:val>
                                            <p:strVal val="#ppt_y+.1"/>
                                          </p:val>
                                        </p:tav>
                                        <p:tav tm="100000">
                                          <p:val>
                                            <p:strVal val="#ppt_y"/>
                                          </p:val>
                                        </p:tav>
                                      </p:tavLst>
                                    </p:anim>
                                  </p:childTnLst>
                                </p:cTn>
                              </p:par>
                            </p:childTnLst>
                          </p:cTn>
                        </p:par>
                        <p:par>
                          <p:cTn id="85" fill="hold">
                            <p:stCondLst>
                              <p:cond delay="13000"/>
                            </p:stCondLst>
                            <p:childTnLst>
                              <p:par>
                                <p:cTn id="86" presetID="42" presetClass="entr" presetSubtype="0" fill="hold" grpId="0" nodeType="afterEffect">
                                  <p:stCondLst>
                                    <p:cond delay="100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1000"/>
                                        <p:tgtEl>
                                          <p:spTgt spid="25"/>
                                        </p:tgtEl>
                                      </p:cBhvr>
                                    </p:animEffect>
                                    <p:anim calcmode="lin" valueType="num">
                                      <p:cBhvr>
                                        <p:cTn id="89" dur="1000" fill="hold"/>
                                        <p:tgtEl>
                                          <p:spTgt spid="25"/>
                                        </p:tgtEl>
                                        <p:attrNameLst>
                                          <p:attrName>ppt_x</p:attrName>
                                        </p:attrNameLst>
                                      </p:cBhvr>
                                      <p:tavLst>
                                        <p:tav tm="0">
                                          <p:val>
                                            <p:strVal val="#ppt_x"/>
                                          </p:val>
                                        </p:tav>
                                        <p:tav tm="100000">
                                          <p:val>
                                            <p:strVal val="#ppt_x"/>
                                          </p:val>
                                        </p:tav>
                                      </p:tavLst>
                                    </p:anim>
                                    <p:anim calcmode="lin" valueType="num">
                                      <p:cBhvr>
                                        <p:cTn id="90"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1" fill="hold" display="0">
                  <p:stCondLst>
                    <p:cond delay="indefinite"/>
                  </p:stCondLst>
                  <p:endCondLst>
                    <p:cond evt="onStopAudio" delay="0">
                      <p:tgtEl>
                        <p:sldTgt/>
                      </p:tgtEl>
                    </p:cond>
                  </p:endCondLst>
                </p:cTn>
                <p:tgtEl>
                  <p:spTgt spid="22"/>
                </p:tgtEl>
              </p:cMediaNode>
            </p:audio>
          </p:childTnLst>
        </p:cTn>
      </p:par>
    </p:tnLst>
    <p:bldLst>
      <p:bldP spid="17" grpId="0"/>
      <p:bldP spid="18" grpId="0"/>
      <p:bldP spid="19" grpId="0"/>
      <p:bldP spid="20" grpId="0"/>
      <p:bldP spid="21" grpId="0"/>
      <p:bldP spid="23" grpId="0"/>
      <p:bldP spid="25" grpId="0"/>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F4C6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1525" t="26112" r="9804" b="39690"/>
          <a:stretch>
            <a:fillRect/>
          </a:stretch>
        </p:blipFill>
        <p:spPr>
          <a:xfrm>
            <a:off x="0" y="8751482"/>
            <a:ext cx="3331210" cy="1535518"/>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7972" t="7626" r="12971" b="44748"/>
          <a:stretch>
            <a:fillRect/>
          </a:stretch>
        </p:blipFill>
        <p:spPr>
          <a:xfrm rot="-10800000" flipH="1">
            <a:off x="0" y="0"/>
            <a:ext cx="5200220" cy="263156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7972" t="7626" r="12971" b="44748"/>
          <a:stretch>
            <a:fillRect/>
          </a:stretch>
        </p:blipFill>
        <p:spPr>
          <a:xfrm rot="-10800000">
            <a:off x="13087780" y="0"/>
            <a:ext cx="5200220" cy="2631563"/>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51525" t="26112" r="9804" b="39690"/>
          <a:stretch>
            <a:fillRect/>
          </a:stretch>
        </p:blipFill>
        <p:spPr>
          <a:xfrm flipH="1">
            <a:off x="14956790" y="8751482"/>
            <a:ext cx="3331210" cy="1535518"/>
          </a:xfrm>
          <a:prstGeom prst="rect">
            <a:avLst/>
          </a:prstGeom>
        </p:spPr>
      </p:pic>
      <p:grpSp>
        <p:nvGrpSpPr>
          <p:cNvPr id="6" name="Group 6"/>
          <p:cNvGrpSpPr/>
          <p:nvPr/>
        </p:nvGrpSpPr>
        <p:grpSpPr>
          <a:xfrm>
            <a:off x="8467166" y="1417867"/>
            <a:ext cx="1710161" cy="2467374"/>
            <a:chOff x="0" y="0"/>
            <a:chExt cx="7620000" cy="10993928"/>
          </a:xfrm>
        </p:grpSpPr>
        <p:sp>
          <p:nvSpPr>
            <p:cNvPr id="7" name="Freeform 7"/>
            <p:cNvSpPr/>
            <p:nvPr/>
          </p:nvSpPr>
          <p:spPr>
            <a:xfrm>
              <a:off x="-1270" y="-2540"/>
              <a:ext cx="7623809" cy="10996468"/>
            </a:xfrm>
            <a:custGeom>
              <a:avLst/>
              <a:gdLst/>
              <a:ahLst/>
              <a:cxnLst/>
              <a:rect l="l" t="t" r="r" b="b"/>
              <a:pathLst>
                <a:path w="7623809" h="10996468">
                  <a:moveTo>
                    <a:pt x="3810" y="0"/>
                  </a:moveTo>
                  <a:lnTo>
                    <a:pt x="0" y="10106198"/>
                  </a:lnTo>
                  <a:lnTo>
                    <a:pt x="0" y="10464339"/>
                  </a:lnTo>
                  <a:lnTo>
                    <a:pt x="3591560" y="10466879"/>
                  </a:lnTo>
                  <a:lnTo>
                    <a:pt x="3810000" y="10996468"/>
                  </a:lnTo>
                  <a:lnTo>
                    <a:pt x="4028440" y="10466879"/>
                  </a:lnTo>
                  <a:lnTo>
                    <a:pt x="7620000" y="10469418"/>
                  </a:lnTo>
                  <a:lnTo>
                    <a:pt x="7620000" y="10111279"/>
                  </a:lnTo>
                  <a:lnTo>
                    <a:pt x="7623809" y="5080"/>
                  </a:lnTo>
                  <a:lnTo>
                    <a:pt x="3810" y="0"/>
                  </a:lnTo>
                  <a:close/>
                </a:path>
              </a:pathLst>
            </a:custGeom>
            <a:solidFill>
              <a:srgbClr val="FFFFFF"/>
            </a:solidFill>
          </p:spPr>
        </p:sp>
      </p:grpSp>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768147" y="1736425"/>
            <a:ext cx="1108200" cy="1741457"/>
          </a:xfrm>
          <a:prstGeom prst="rect">
            <a:avLst/>
          </a:prstGeom>
        </p:spPr>
      </p:pic>
      <p:grpSp>
        <p:nvGrpSpPr>
          <p:cNvPr id="9" name="Group 9"/>
          <p:cNvGrpSpPr/>
          <p:nvPr/>
        </p:nvGrpSpPr>
        <p:grpSpPr>
          <a:xfrm rot="953751">
            <a:off x="10075774" y="2463807"/>
            <a:ext cx="1141112" cy="1646366"/>
            <a:chOff x="0" y="0"/>
            <a:chExt cx="7620000" cy="10993928"/>
          </a:xfrm>
        </p:grpSpPr>
        <p:sp>
          <p:nvSpPr>
            <p:cNvPr id="10" name="Freeform 10"/>
            <p:cNvSpPr/>
            <p:nvPr/>
          </p:nvSpPr>
          <p:spPr>
            <a:xfrm>
              <a:off x="-1270" y="-2540"/>
              <a:ext cx="7623809" cy="10996468"/>
            </a:xfrm>
            <a:custGeom>
              <a:avLst/>
              <a:gdLst/>
              <a:ahLst/>
              <a:cxnLst/>
              <a:rect l="l" t="t" r="r" b="b"/>
              <a:pathLst>
                <a:path w="7623809" h="10996468">
                  <a:moveTo>
                    <a:pt x="3810" y="0"/>
                  </a:moveTo>
                  <a:lnTo>
                    <a:pt x="0" y="10106198"/>
                  </a:lnTo>
                  <a:lnTo>
                    <a:pt x="0" y="10464339"/>
                  </a:lnTo>
                  <a:lnTo>
                    <a:pt x="3591560" y="10466879"/>
                  </a:lnTo>
                  <a:lnTo>
                    <a:pt x="3810000" y="10996468"/>
                  </a:lnTo>
                  <a:lnTo>
                    <a:pt x="4028440" y="10466879"/>
                  </a:lnTo>
                  <a:lnTo>
                    <a:pt x="7620000" y="10469418"/>
                  </a:lnTo>
                  <a:lnTo>
                    <a:pt x="7620000" y="10111279"/>
                  </a:lnTo>
                  <a:lnTo>
                    <a:pt x="7623809" y="5080"/>
                  </a:lnTo>
                  <a:lnTo>
                    <a:pt x="3810" y="0"/>
                  </a:lnTo>
                  <a:close/>
                </a:path>
              </a:pathLst>
            </a:custGeom>
            <a:solidFill>
              <a:srgbClr val="2C2C31"/>
            </a:solidFill>
          </p:spPr>
        </p:sp>
      </p:grpSp>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953751">
            <a:off x="10284720" y="2677499"/>
            <a:ext cx="739451" cy="1161995"/>
          </a:xfrm>
          <a:prstGeom prst="rect">
            <a:avLst/>
          </a:prstGeom>
        </p:spPr>
      </p:pic>
      <p:sp>
        <p:nvSpPr>
          <p:cNvPr id="12" name="TextBox 12"/>
          <p:cNvSpPr txBox="1"/>
          <p:nvPr/>
        </p:nvSpPr>
        <p:spPr>
          <a:xfrm>
            <a:off x="1385193" y="4608286"/>
            <a:ext cx="15874107" cy="1012094"/>
          </a:xfrm>
          <a:prstGeom prst="rect">
            <a:avLst/>
          </a:prstGeom>
        </p:spPr>
        <p:txBody>
          <a:bodyPr lIns="0" tIns="0" rIns="0" bIns="0" rtlCol="0" anchor="t">
            <a:spAutoFit/>
          </a:bodyPr>
          <a:lstStyle/>
          <a:p>
            <a:pPr algn="ctr">
              <a:lnSpc>
                <a:spcPts val="7600"/>
              </a:lnSpc>
            </a:pPr>
            <a:r>
              <a:rPr lang="en-US" sz="7600">
                <a:solidFill>
                  <a:srgbClr val="FFFFFF"/>
                </a:solidFill>
                <a:latin typeface="Montserrat Extra-Bold"/>
              </a:rPr>
              <a:t>RESEARCH QUESTION </a:t>
            </a:r>
          </a:p>
        </p:txBody>
      </p:sp>
      <p:grpSp>
        <p:nvGrpSpPr>
          <p:cNvPr id="13" name="Group 13"/>
          <p:cNvGrpSpPr/>
          <p:nvPr/>
        </p:nvGrpSpPr>
        <p:grpSpPr>
          <a:xfrm rot="-1073951">
            <a:off x="6835139" y="1871938"/>
            <a:ext cx="1141112" cy="1646366"/>
            <a:chOff x="0" y="0"/>
            <a:chExt cx="7620000" cy="10993928"/>
          </a:xfrm>
        </p:grpSpPr>
        <p:sp>
          <p:nvSpPr>
            <p:cNvPr id="14" name="Freeform 14"/>
            <p:cNvSpPr/>
            <p:nvPr/>
          </p:nvSpPr>
          <p:spPr>
            <a:xfrm>
              <a:off x="-1270" y="-2540"/>
              <a:ext cx="7623809" cy="10996468"/>
            </a:xfrm>
            <a:custGeom>
              <a:avLst/>
              <a:gdLst/>
              <a:ahLst/>
              <a:cxnLst/>
              <a:rect l="l" t="t" r="r" b="b"/>
              <a:pathLst>
                <a:path w="7623809" h="10996468">
                  <a:moveTo>
                    <a:pt x="3810" y="0"/>
                  </a:moveTo>
                  <a:lnTo>
                    <a:pt x="0" y="10106198"/>
                  </a:lnTo>
                  <a:lnTo>
                    <a:pt x="0" y="10464339"/>
                  </a:lnTo>
                  <a:lnTo>
                    <a:pt x="3591560" y="10466879"/>
                  </a:lnTo>
                  <a:lnTo>
                    <a:pt x="3810000" y="10996468"/>
                  </a:lnTo>
                  <a:lnTo>
                    <a:pt x="4028440" y="10466879"/>
                  </a:lnTo>
                  <a:lnTo>
                    <a:pt x="7620000" y="10469418"/>
                  </a:lnTo>
                  <a:lnTo>
                    <a:pt x="7620000" y="10111279"/>
                  </a:lnTo>
                  <a:lnTo>
                    <a:pt x="7623809" y="5080"/>
                  </a:lnTo>
                  <a:lnTo>
                    <a:pt x="3810" y="0"/>
                  </a:lnTo>
                  <a:close/>
                </a:path>
              </a:pathLst>
            </a:custGeom>
            <a:solidFill>
              <a:srgbClr val="FFFFFF"/>
            </a:solidFill>
          </p:spPr>
        </p:sp>
      </p:grpSp>
      <p:pic>
        <p:nvPicPr>
          <p:cNvPr id="15" name="Picture 1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73951">
            <a:off x="7026864" y="2085931"/>
            <a:ext cx="739451" cy="1161995"/>
          </a:xfrm>
          <a:prstGeom prst="rect">
            <a:avLst/>
          </a:prstGeom>
        </p:spPr>
      </p:pic>
      <p:sp>
        <p:nvSpPr>
          <p:cNvPr id="16" name="AutoShape 16"/>
          <p:cNvSpPr/>
          <p:nvPr/>
        </p:nvSpPr>
        <p:spPr>
          <a:xfrm>
            <a:off x="6058350" y="6059261"/>
            <a:ext cx="6492240" cy="0"/>
          </a:xfrm>
          <a:prstGeom prst="line">
            <a:avLst/>
          </a:prstGeom>
          <a:ln w="47625" cap="flat">
            <a:solidFill>
              <a:srgbClr val="FFFFFF"/>
            </a:solidFill>
            <a:prstDash val="solid"/>
            <a:headEnd type="none" w="sm" len="sm"/>
            <a:tailEnd type="none" w="sm" len="sm"/>
          </a:ln>
        </p:spPr>
      </p:sp>
      <p:sp>
        <p:nvSpPr>
          <p:cNvPr id="17" name="AutoShape 17"/>
          <p:cNvSpPr/>
          <p:nvPr/>
        </p:nvSpPr>
        <p:spPr>
          <a:xfrm>
            <a:off x="6076127" y="9210675"/>
            <a:ext cx="6492240" cy="0"/>
          </a:xfrm>
          <a:prstGeom prst="line">
            <a:avLst/>
          </a:prstGeom>
          <a:ln w="47625" cap="flat">
            <a:solidFill>
              <a:srgbClr val="FFFFFF"/>
            </a:solidFill>
            <a:prstDash val="solid"/>
            <a:headEnd type="none" w="sm" len="sm"/>
            <a:tailEnd type="none" w="sm" len="sm"/>
          </a:ln>
        </p:spPr>
      </p:sp>
      <p:sp>
        <p:nvSpPr>
          <p:cNvPr id="18" name="TextBox 18"/>
          <p:cNvSpPr txBox="1"/>
          <p:nvPr/>
        </p:nvSpPr>
        <p:spPr>
          <a:xfrm>
            <a:off x="3049908" y="6865415"/>
            <a:ext cx="12509125" cy="1944173"/>
          </a:xfrm>
          <a:prstGeom prst="rect">
            <a:avLst/>
          </a:prstGeom>
        </p:spPr>
        <p:txBody>
          <a:bodyPr lIns="0" tIns="0" rIns="0" bIns="0" rtlCol="0" anchor="t">
            <a:spAutoFit/>
          </a:bodyPr>
          <a:lstStyle/>
          <a:p>
            <a:pPr algn="ctr">
              <a:lnSpc>
                <a:spcPts val="5179"/>
              </a:lnSpc>
              <a:spcBef>
                <a:spcPct val="0"/>
              </a:spcBef>
            </a:pPr>
            <a:r>
              <a:rPr lang="en-US" sz="3699" dirty="0">
                <a:solidFill>
                  <a:srgbClr val="FFFFFF"/>
                </a:solidFill>
                <a:latin typeface="Montserrat Semi-Bold"/>
              </a:rPr>
              <a:t>Which existing policies and strategies have been found to be most effective in reducing cyberbullying and why?</a:t>
            </a:r>
          </a:p>
        </p:txBody>
      </p:sp>
      <p:pic>
        <p:nvPicPr>
          <p:cNvPr id="23" name="Audio 22">
            <a:hlinkClick r:id="" action="ppaction://media"/>
            <a:extLst>
              <a:ext uri="{FF2B5EF4-FFF2-40B4-BE49-F238E27FC236}">
                <a16:creationId xmlns:a16="http://schemas.microsoft.com/office/drawing/2014/main" id="{0F6036DC-EE79-8C15-B955-BCB266141271}"/>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7322800" y="9321800"/>
            <a:ext cx="812800" cy="812800"/>
          </a:xfrm>
          <a:prstGeom prst="rect">
            <a:avLst/>
          </a:prstGeom>
        </p:spPr>
      </p:pic>
    </p:spTree>
    <p:custDataLst>
      <p:tags r:id="rId1"/>
    </p:custDataLst>
  </p:cSld>
  <p:clrMapOvr>
    <a:masterClrMapping/>
  </p:clrMapOvr>
  <p:transition spd="slow" advTm="4064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par>
                          <p:cTn id="47" fill="hold">
                            <p:stCondLst>
                              <p:cond delay="1000"/>
                            </p:stCondLst>
                            <p:childTnLst>
                              <p:par>
                                <p:cTn id="48" presetID="42" presetClass="entr" presetSubtype="0" fill="hold" grpId="0" nodeType="afterEffect">
                                  <p:stCondLst>
                                    <p:cond delay="200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2000"/>
                                        <p:tgtEl>
                                          <p:spTgt spid="12"/>
                                        </p:tgtEl>
                                      </p:cBhvr>
                                    </p:animEffect>
                                    <p:anim calcmode="lin" valueType="num">
                                      <p:cBhvr>
                                        <p:cTn id="51" dur="2000" fill="hold"/>
                                        <p:tgtEl>
                                          <p:spTgt spid="12"/>
                                        </p:tgtEl>
                                        <p:attrNameLst>
                                          <p:attrName>ppt_x</p:attrName>
                                        </p:attrNameLst>
                                      </p:cBhvr>
                                      <p:tavLst>
                                        <p:tav tm="0">
                                          <p:val>
                                            <p:strVal val="#ppt_x"/>
                                          </p:val>
                                        </p:tav>
                                        <p:tav tm="100000">
                                          <p:val>
                                            <p:strVal val="#ppt_x"/>
                                          </p:val>
                                        </p:tav>
                                      </p:tavLst>
                                    </p:anim>
                                    <p:anim calcmode="lin" valueType="num">
                                      <p:cBhvr>
                                        <p:cTn id="52" dur="2000" fill="hold"/>
                                        <p:tgtEl>
                                          <p:spTgt spid="12"/>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childTnLst>
                          </p:cTn>
                        </p:par>
                        <p:par>
                          <p:cTn id="58" fill="hold">
                            <p:stCondLst>
                              <p:cond delay="5000"/>
                            </p:stCondLst>
                            <p:childTnLst>
                              <p:par>
                                <p:cTn id="59" presetID="42" presetClass="entr" presetSubtype="0" fill="hold" grpId="0" nodeType="after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2000"/>
                                        <p:tgtEl>
                                          <p:spTgt spid="18"/>
                                        </p:tgtEl>
                                      </p:cBhvr>
                                    </p:animEffect>
                                    <p:anim calcmode="lin" valueType="num">
                                      <p:cBhvr>
                                        <p:cTn id="62" dur="2000" fill="hold"/>
                                        <p:tgtEl>
                                          <p:spTgt spid="18"/>
                                        </p:tgtEl>
                                        <p:attrNameLst>
                                          <p:attrName>ppt_x</p:attrName>
                                        </p:attrNameLst>
                                      </p:cBhvr>
                                      <p:tavLst>
                                        <p:tav tm="0">
                                          <p:val>
                                            <p:strVal val="#ppt_x"/>
                                          </p:val>
                                        </p:tav>
                                        <p:tav tm="100000">
                                          <p:val>
                                            <p:strVal val="#ppt_x"/>
                                          </p:val>
                                        </p:tav>
                                      </p:tavLst>
                                    </p:anim>
                                    <p:anim calcmode="lin" valueType="num">
                                      <p:cBhvr>
                                        <p:cTn id="63" dur="2000" fill="hold"/>
                                        <p:tgtEl>
                                          <p:spTgt spid="18"/>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1000"/>
                                        <p:tgtEl>
                                          <p:spTgt spid="15"/>
                                        </p:tgtEl>
                                      </p:cBhvr>
                                    </p:animEffect>
                                    <p:anim calcmode="lin" valueType="num">
                                      <p:cBhvr>
                                        <p:cTn id="67" dur="1000" fill="hold"/>
                                        <p:tgtEl>
                                          <p:spTgt spid="15"/>
                                        </p:tgtEl>
                                        <p:attrNameLst>
                                          <p:attrName>ppt_x</p:attrName>
                                        </p:attrNameLst>
                                      </p:cBhvr>
                                      <p:tavLst>
                                        <p:tav tm="0">
                                          <p:val>
                                            <p:strVal val="#ppt_x"/>
                                          </p:val>
                                        </p:tav>
                                        <p:tav tm="100000">
                                          <p:val>
                                            <p:strVal val="#ppt_x"/>
                                          </p:val>
                                        </p:tav>
                                      </p:tavLst>
                                    </p:anim>
                                    <p:anim calcmode="lin" valueType="num">
                                      <p:cBhvr>
                                        <p:cTn id="68" dur="1000" fill="hold"/>
                                        <p:tgtEl>
                                          <p:spTgt spid="15"/>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2000"/>
                                        <p:tgtEl>
                                          <p:spTgt spid="16"/>
                                        </p:tgtEl>
                                      </p:cBhvr>
                                    </p:animEffect>
                                    <p:anim calcmode="lin" valueType="num">
                                      <p:cBhvr>
                                        <p:cTn id="72" dur="2000" fill="hold"/>
                                        <p:tgtEl>
                                          <p:spTgt spid="16"/>
                                        </p:tgtEl>
                                        <p:attrNameLst>
                                          <p:attrName>ppt_x</p:attrName>
                                        </p:attrNameLst>
                                      </p:cBhvr>
                                      <p:tavLst>
                                        <p:tav tm="0">
                                          <p:val>
                                            <p:strVal val="#ppt_x"/>
                                          </p:val>
                                        </p:tav>
                                        <p:tav tm="100000">
                                          <p:val>
                                            <p:strVal val="#ppt_x"/>
                                          </p:val>
                                        </p:tav>
                                      </p:tavLst>
                                    </p:anim>
                                    <p:anim calcmode="lin" valueType="num">
                                      <p:cBhvr>
                                        <p:cTn id="73" dur="2000" fill="hold"/>
                                        <p:tgtEl>
                                          <p:spTgt spid="16"/>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2000"/>
                                        <p:tgtEl>
                                          <p:spTgt spid="17"/>
                                        </p:tgtEl>
                                      </p:cBhvr>
                                    </p:animEffect>
                                    <p:anim calcmode="lin" valueType="num">
                                      <p:cBhvr>
                                        <p:cTn id="77" dur="2000" fill="hold"/>
                                        <p:tgtEl>
                                          <p:spTgt spid="17"/>
                                        </p:tgtEl>
                                        <p:attrNameLst>
                                          <p:attrName>ppt_x</p:attrName>
                                        </p:attrNameLst>
                                      </p:cBhvr>
                                      <p:tavLst>
                                        <p:tav tm="0">
                                          <p:val>
                                            <p:strVal val="#ppt_x"/>
                                          </p:val>
                                        </p:tav>
                                        <p:tav tm="100000">
                                          <p:val>
                                            <p:strVal val="#ppt_x"/>
                                          </p:val>
                                        </p:tav>
                                      </p:tavLst>
                                    </p:anim>
                                    <p:anim calcmode="lin" valueType="num">
                                      <p:cBhvr>
                                        <p:cTn id="78" dur="2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9" fill="hold" display="0">
                  <p:stCondLst>
                    <p:cond delay="indefinite"/>
                  </p:stCondLst>
                  <p:endCondLst>
                    <p:cond evt="onStopAudio" delay="0">
                      <p:tgtEl>
                        <p:sldTgt/>
                      </p:tgtEl>
                    </p:cond>
                  </p:endCondLst>
                </p:cTn>
                <p:tgtEl>
                  <p:spTgt spid="23"/>
                </p:tgtEl>
              </p:cMediaNode>
            </p:audio>
          </p:childTnLst>
        </p:cTn>
      </p:par>
    </p:tnLst>
    <p:bldLst>
      <p:bldP spid="12"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383444" y="3284103"/>
            <a:ext cx="1450492" cy="74846"/>
            <a:chOff x="0" y="0"/>
            <a:chExt cx="257950" cy="13310"/>
          </a:xfrm>
        </p:grpSpPr>
        <p:sp>
          <p:nvSpPr>
            <p:cNvPr id="3" name="Freeform 3"/>
            <p:cNvSpPr/>
            <p:nvPr/>
          </p:nvSpPr>
          <p:spPr>
            <a:xfrm>
              <a:off x="0" y="0"/>
              <a:ext cx="257950" cy="13310"/>
            </a:xfrm>
            <a:custGeom>
              <a:avLst/>
              <a:gdLst/>
              <a:ahLst/>
              <a:cxnLst/>
              <a:rect l="l" t="t" r="r" b="b"/>
              <a:pathLst>
                <a:path w="257950" h="13310">
                  <a:moveTo>
                    <a:pt x="0" y="0"/>
                  </a:moveTo>
                  <a:lnTo>
                    <a:pt x="257950" y="0"/>
                  </a:lnTo>
                  <a:lnTo>
                    <a:pt x="257950" y="13310"/>
                  </a:lnTo>
                  <a:lnTo>
                    <a:pt x="0" y="13310"/>
                  </a:lnTo>
                  <a:close/>
                </a:path>
              </a:pathLst>
            </a:custGeom>
            <a:solidFill>
              <a:srgbClr val="1F4C63"/>
            </a:solidFill>
          </p:spPr>
        </p:sp>
        <p:sp>
          <p:nvSpPr>
            <p:cNvPr id="4" name="TextBox 4"/>
            <p:cNvSpPr txBox="1"/>
            <p:nvPr/>
          </p:nvSpPr>
          <p:spPr>
            <a:xfrm>
              <a:off x="0" y="57150"/>
              <a:ext cx="812800" cy="755650"/>
            </a:xfrm>
            <a:prstGeom prst="rect">
              <a:avLst/>
            </a:prstGeom>
          </p:spPr>
          <p:txBody>
            <a:bodyPr lIns="50800" tIns="50800" rIns="50800" bIns="50800" rtlCol="0" anchor="ctr"/>
            <a:lstStyle/>
            <a:p>
              <a:pPr algn="ctr">
                <a:lnSpc>
                  <a:spcPts val="2399"/>
                </a:lnSpc>
              </a:pPr>
              <a:endParaRPr/>
            </a:p>
          </p:txBody>
        </p:sp>
      </p:grpSp>
      <p:grpSp>
        <p:nvGrpSpPr>
          <p:cNvPr id="5" name="Group 5"/>
          <p:cNvGrpSpPr/>
          <p:nvPr/>
        </p:nvGrpSpPr>
        <p:grpSpPr>
          <a:xfrm>
            <a:off x="0" y="0"/>
            <a:ext cx="7821888" cy="3606496"/>
            <a:chOff x="0" y="0"/>
            <a:chExt cx="2060086" cy="949859"/>
          </a:xfrm>
        </p:grpSpPr>
        <p:sp>
          <p:nvSpPr>
            <p:cNvPr id="6" name="Freeform 6"/>
            <p:cNvSpPr/>
            <p:nvPr/>
          </p:nvSpPr>
          <p:spPr>
            <a:xfrm>
              <a:off x="0" y="0"/>
              <a:ext cx="2060086" cy="949859"/>
            </a:xfrm>
            <a:custGeom>
              <a:avLst/>
              <a:gdLst/>
              <a:ahLst/>
              <a:cxnLst/>
              <a:rect l="l" t="t" r="r" b="b"/>
              <a:pathLst>
                <a:path w="2060086" h="949859">
                  <a:moveTo>
                    <a:pt x="0" y="0"/>
                  </a:moveTo>
                  <a:lnTo>
                    <a:pt x="2060086" y="0"/>
                  </a:lnTo>
                  <a:lnTo>
                    <a:pt x="2060086" y="949859"/>
                  </a:lnTo>
                  <a:lnTo>
                    <a:pt x="0" y="949859"/>
                  </a:lnTo>
                  <a:close/>
                </a:path>
              </a:pathLst>
            </a:custGeom>
            <a:solidFill>
              <a:srgbClr val="1F4C63"/>
            </a:solidFill>
          </p:spPr>
        </p:sp>
        <p:sp>
          <p:nvSpPr>
            <p:cNvPr id="7" name="TextBox 7"/>
            <p:cNvSpPr txBox="1"/>
            <p:nvPr/>
          </p:nvSpPr>
          <p:spPr>
            <a:xfrm>
              <a:off x="0" y="57150"/>
              <a:ext cx="812800" cy="755650"/>
            </a:xfrm>
            <a:prstGeom prst="rect">
              <a:avLst/>
            </a:prstGeom>
          </p:spPr>
          <p:txBody>
            <a:bodyPr lIns="50800" tIns="50800" rIns="50800" bIns="50800" rtlCol="0" anchor="ctr"/>
            <a:lstStyle/>
            <a:p>
              <a:pPr algn="ctr">
                <a:lnSpc>
                  <a:spcPts val="2399"/>
                </a:lnSpc>
              </a:pPr>
              <a:endParaRPr/>
            </a:p>
          </p:txBody>
        </p:sp>
      </p:grpSp>
      <p:grpSp>
        <p:nvGrpSpPr>
          <p:cNvPr id="8" name="Group 8"/>
          <p:cNvGrpSpPr/>
          <p:nvPr/>
        </p:nvGrpSpPr>
        <p:grpSpPr>
          <a:xfrm>
            <a:off x="1060655" y="2338558"/>
            <a:ext cx="7743318" cy="4124465"/>
            <a:chOff x="0" y="0"/>
            <a:chExt cx="10324424" cy="5499286"/>
          </a:xfrm>
        </p:grpSpPr>
        <p:pic>
          <p:nvPicPr>
            <p:cNvPr id="9" name="Picture 9"/>
            <p:cNvPicPr>
              <a:picLocks noChangeAspect="1"/>
            </p:cNvPicPr>
            <p:nvPr/>
          </p:nvPicPr>
          <p:blipFill>
            <a:blip r:embed="rId6"/>
            <a:srcRect t="10026" b="10026"/>
            <a:stretch>
              <a:fillRect/>
            </a:stretch>
          </p:blipFill>
          <p:spPr>
            <a:xfrm>
              <a:off x="0" y="0"/>
              <a:ext cx="10324424" cy="5499286"/>
            </a:xfrm>
            <a:prstGeom prst="rect">
              <a:avLst/>
            </a:prstGeom>
          </p:spPr>
        </p:pic>
      </p:grpSp>
      <p:grpSp>
        <p:nvGrpSpPr>
          <p:cNvPr id="10" name="Group 10"/>
          <p:cNvGrpSpPr/>
          <p:nvPr/>
        </p:nvGrpSpPr>
        <p:grpSpPr>
          <a:xfrm>
            <a:off x="1281740" y="7454878"/>
            <a:ext cx="8963135" cy="1636185"/>
            <a:chOff x="0" y="-90334"/>
            <a:chExt cx="11950847" cy="2181580"/>
          </a:xfrm>
        </p:grpSpPr>
        <p:sp>
          <p:nvSpPr>
            <p:cNvPr id="11" name="TextBox 11"/>
            <p:cNvSpPr txBox="1"/>
            <p:nvPr/>
          </p:nvSpPr>
          <p:spPr>
            <a:xfrm>
              <a:off x="5417" y="0"/>
              <a:ext cx="973836" cy="571500"/>
            </a:xfrm>
            <a:prstGeom prst="rect">
              <a:avLst/>
            </a:prstGeom>
          </p:spPr>
          <p:txBody>
            <a:bodyPr lIns="0" tIns="0" rIns="0" bIns="0" rtlCol="0" anchor="t">
              <a:spAutoFit/>
            </a:bodyPr>
            <a:lstStyle/>
            <a:p>
              <a:pPr>
                <a:lnSpc>
                  <a:spcPts val="3402"/>
                </a:lnSpc>
              </a:pPr>
              <a:r>
                <a:rPr lang="en-US" sz="2835" dirty="0">
                  <a:solidFill>
                    <a:srgbClr val="1F4C63"/>
                  </a:solidFill>
                  <a:latin typeface="Montserrat Extra-Bold Bold"/>
                </a:rPr>
                <a:t>01</a:t>
              </a:r>
            </a:p>
          </p:txBody>
        </p:sp>
        <p:sp>
          <p:nvSpPr>
            <p:cNvPr id="12" name="TextBox 12"/>
            <p:cNvSpPr txBox="1"/>
            <p:nvPr/>
          </p:nvSpPr>
          <p:spPr>
            <a:xfrm>
              <a:off x="4652668" y="-88678"/>
              <a:ext cx="973836" cy="565874"/>
            </a:xfrm>
            <a:prstGeom prst="rect">
              <a:avLst/>
            </a:prstGeom>
          </p:spPr>
          <p:txBody>
            <a:bodyPr lIns="0" tIns="0" rIns="0" bIns="0" rtlCol="0" anchor="t">
              <a:spAutoFit/>
            </a:bodyPr>
            <a:lstStyle/>
            <a:p>
              <a:pPr>
                <a:lnSpc>
                  <a:spcPts val="3402"/>
                </a:lnSpc>
              </a:pPr>
              <a:r>
                <a:rPr lang="en-US" sz="2835" dirty="0">
                  <a:solidFill>
                    <a:srgbClr val="1F4C63"/>
                  </a:solidFill>
                  <a:latin typeface="Montserrat Extra-Bold Bold"/>
                </a:rPr>
                <a:t>02</a:t>
              </a:r>
            </a:p>
          </p:txBody>
        </p:sp>
        <p:sp>
          <p:nvSpPr>
            <p:cNvPr id="13" name="TextBox 13"/>
            <p:cNvSpPr txBox="1"/>
            <p:nvPr/>
          </p:nvSpPr>
          <p:spPr>
            <a:xfrm>
              <a:off x="9430544" y="-90334"/>
              <a:ext cx="973836" cy="565875"/>
            </a:xfrm>
            <a:prstGeom prst="rect">
              <a:avLst/>
            </a:prstGeom>
          </p:spPr>
          <p:txBody>
            <a:bodyPr lIns="0" tIns="0" rIns="0" bIns="0" rtlCol="0" anchor="t">
              <a:spAutoFit/>
            </a:bodyPr>
            <a:lstStyle/>
            <a:p>
              <a:pPr>
                <a:lnSpc>
                  <a:spcPts val="3402"/>
                </a:lnSpc>
              </a:pPr>
              <a:r>
                <a:rPr lang="en-US" sz="2835" dirty="0">
                  <a:solidFill>
                    <a:srgbClr val="1F4C63"/>
                  </a:solidFill>
                  <a:latin typeface="Montserrat Extra-Bold Bold"/>
                </a:rPr>
                <a:t>03</a:t>
              </a:r>
            </a:p>
          </p:txBody>
        </p:sp>
        <p:sp>
          <p:nvSpPr>
            <p:cNvPr id="17" name="TextBox 17"/>
            <p:cNvSpPr txBox="1"/>
            <p:nvPr/>
          </p:nvSpPr>
          <p:spPr>
            <a:xfrm>
              <a:off x="0" y="1007087"/>
              <a:ext cx="4786716" cy="346073"/>
            </a:xfrm>
            <a:prstGeom prst="rect">
              <a:avLst/>
            </a:prstGeom>
          </p:spPr>
          <p:txBody>
            <a:bodyPr lIns="0" tIns="0" rIns="0" bIns="0" rtlCol="0" anchor="t">
              <a:spAutoFit/>
            </a:bodyPr>
            <a:lstStyle/>
            <a:p>
              <a:pPr>
                <a:lnSpc>
                  <a:spcPts val="2154"/>
                </a:lnSpc>
              </a:pPr>
              <a:r>
                <a:rPr lang="en-US" sz="1539" dirty="0">
                  <a:solidFill>
                    <a:srgbClr val="2C2C31"/>
                  </a:solidFill>
                  <a:latin typeface="Montserrat Semi-Bold"/>
                </a:rPr>
                <a:t>Overview of existing policies</a:t>
              </a:r>
            </a:p>
          </p:txBody>
        </p:sp>
        <p:sp>
          <p:nvSpPr>
            <p:cNvPr id="18" name="TextBox 18"/>
            <p:cNvSpPr txBox="1"/>
            <p:nvPr/>
          </p:nvSpPr>
          <p:spPr>
            <a:xfrm>
              <a:off x="4647252" y="918409"/>
              <a:ext cx="3921304" cy="723361"/>
            </a:xfrm>
            <a:prstGeom prst="rect">
              <a:avLst/>
            </a:prstGeom>
          </p:spPr>
          <p:txBody>
            <a:bodyPr wrap="square" lIns="0" tIns="0" rIns="0" bIns="0" rtlCol="0" anchor="t">
              <a:spAutoFit/>
            </a:bodyPr>
            <a:lstStyle/>
            <a:p>
              <a:pPr>
                <a:lnSpc>
                  <a:spcPts val="2154"/>
                </a:lnSpc>
              </a:pPr>
              <a:r>
                <a:rPr lang="en-US" sz="1539" dirty="0">
                  <a:solidFill>
                    <a:srgbClr val="2C2C31"/>
                  </a:solidFill>
                  <a:latin typeface="Montserrat Semi-Bold"/>
                </a:rPr>
                <a:t>Determination of the</a:t>
              </a:r>
            </a:p>
            <a:p>
              <a:pPr>
                <a:lnSpc>
                  <a:spcPts val="2154"/>
                </a:lnSpc>
              </a:pPr>
              <a:r>
                <a:rPr lang="en-US" sz="1539" dirty="0">
                  <a:solidFill>
                    <a:srgbClr val="2C2C31"/>
                  </a:solidFill>
                  <a:latin typeface="Montserrat Semi-Bold"/>
                </a:rPr>
                <a:t>effectiveness of the policies</a:t>
              </a:r>
            </a:p>
          </p:txBody>
        </p:sp>
        <p:sp>
          <p:nvSpPr>
            <p:cNvPr id="19" name="TextBox 19"/>
            <p:cNvSpPr txBox="1"/>
            <p:nvPr/>
          </p:nvSpPr>
          <p:spPr>
            <a:xfrm>
              <a:off x="9425127" y="916753"/>
              <a:ext cx="2525720" cy="723361"/>
            </a:xfrm>
            <a:prstGeom prst="rect">
              <a:avLst/>
            </a:prstGeom>
          </p:spPr>
          <p:txBody>
            <a:bodyPr wrap="square" lIns="0" tIns="0" rIns="0" bIns="0" rtlCol="0" anchor="t">
              <a:spAutoFit/>
            </a:bodyPr>
            <a:lstStyle/>
            <a:p>
              <a:pPr>
                <a:lnSpc>
                  <a:spcPts val="2154"/>
                </a:lnSpc>
              </a:pPr>
              <a:r>
                <a:rPr lang="en-US" sz="1539" dirty="0">
                  <a:solidFill>
                    <a:srgbClr val="2C2C31"/>
                  </a:solidFill>
                  <a:latin typeface="Montserrat Semi-Bold"/>
                </a:rPr>
                <a:t>Limitations of </a:t>
              </a:r>
            </a:p>
            <a:p>
              <a:pPr>
                <a:lnSpc>
                  <a:spcPts val="2154"/>
                </a:lnSpc>
              </a:pPr>
              <a:r>
                <a:rPr lang="en-US" sz="1539" dirty="0">
                  <a:solidFill>
                    <a:srgbClr val="2C2C31"/>
                  </a:solidFill>
                  <a:latin typeface="Montserrat Semi-Bold"/>
                </a:rPr>
                <a:t>existing policies</a:t>
              </a:r>
            </a:p>
          </p:txBody>
        </p:sp>
        <p:sp>
          <p:nvSpPr>
            <p:cNvPr id="20" name="AutoShape 20"/>
            <p:cNvSpPr/>
            <p:nvPr/>
          </p:nvSpPr>
          <p:spPr>
            <a:xfrm rot="16200000">
              <a:off x="3126372" y="1050719"/>
              <a:ext cx="2081054" cy="0"/>
            </a:xfrm>
            <a:prstGeom prst="line">
              <a:avLst/>
            </a:prstGeom>
            <a:ln w="30866" cap="flat">
              <a:solidFill>
                <a:srgbClr val="2C2C31"/>
              </a:solidFill>
              <a:prstDash val="solid"/>
              <a:headEnd type="none" w="sm" len="sm"/>
              <a:tailEnd type="none" w="sm" len="sm"/>
            </a:ln>
          </p:spPr>
        </p:sp>
        <p:sp>
          <p:nvSpPr>
            <p:cNvPr id="21" name="AutoShape 21"/>
            <p:cNvSpPr/>
            <p:nvPr/>
          </p:nvSpPr>
          <p:spPr>
            <a:xfrm rot="16200000">
              <a:off x="7834783" y="1010366"/>
              <a:ext cx="2081055" cy="0"/>
            </a:xfrm>
            <a:prstGeom prst="line">
              <a:avLst/>
            </a:prstGeom>
            <a:ln w="30866" cap="flat">
              <a:solidFill>
                <a:srgbClr val="2C2C31"/>
              </a:solidFill>
              <a:prstDash val="solid"/>
              <a:headEnd type="none" w="sm" len="sm"/>
              <a:tailEnd type="none" w="sm" len="sm"/>
            </a:ln>
          </p:spPr>
        </p:sp>
      </p:grpSp>
      <p:grpSp>
        <p:nvGrpSpPr>
          <p:cNvPr id="22" name="Group 22"/>
          <p:cNvGrpSpPr/>
          <p:nvPr/>
        </p:nvGrpSpPr>
        <p:grpSpPr>
          <a:xfrm>
            <a:off x="10673697" y="7461761"/>
            <a:ext cx="4306185" cy="1599038"/>
            <a:chOff x="-1731770" y="-536"/>
            <a:chExt cx="5741580" cy="2132051"/>
          </a:xfrm>
        </p:grpSpPr>
        <p:sp>
          <p:nvSpPr>
            <p:cNvPr id="23" name="TextBox 23"/>
            <p:cNvSpPr txBox="1"/>
            <p:nvPr/>
          </p:nvSpPr>
          <p:spPr>
            <a:xfrm>
              <a:off x="-1055043" y="-536"/>
              <a:ext cx="984056" cy="571813"/>
            </a:xfrm>
            <a:prstGeom prst="rect">
              <a:avLst/>
            </a:prstGeom>
          </p:spPr>
          <p:txBody>
            <a:bodyPr lIns="0" tIns="0" rIns="0" bIns="0" rtlCol="0" anchor="t">
              <a:spAutoFit/>
            </a:bodyPr>
            <a:lstStyle/>
            <a:p>
              <a:pPr>
                <a:lnSpc>
                  <a:spcPts val="3438"/>
                </a:lnSpc>
              </a:pPr>
              <a:r>
                <a:rPr lang="en-US" sz="2865" dirty="0">
                  <a:solidFill>
                    <a:srgbClr val="1F4C63"/>
                  </a:solidFill>
                  <a:latin typeface="Montserrat Extra-Bold Bold"/>
                </a:rPr>
                <a:t>04</a:t>
              </a:r>
            </a:p>
          </p:txBody>
        </p:sp>
        <p:sp>
          <p:nvSpPr>
            <p:cNvPr id="25" name="TextBox 25"/>
            <p:cNvSpPr txBox="1"/>
            <p:nvPr/>
          </p:nvSpPr>
          <p:spPr>
            <a:xfrm>
              <a:off x="-827142" y="927848"/>
              <a:ext cx="4836952" cy="724045"/>
            </a:xfrm>
            <a:prstGeom prst="rect">
              <a:avLst/>
            </a:prstGeom>
          </p:spPr>
          <p:txBody>
            <a:bodyPr lIns="0" tIns="0" rIns="0" bIns="0" rtlCol="0" anchor="t">
              <a:spAutoFit/>
            </a:bodyPr>
            <a:lstStyle/>
            <a:p>
              <a:pPr>
                <a:lnSpc>
                  <a:spcPts val="2177"/>
                </a:lnSpc>
              </a:pPr>
              <a:r>
                <a:rPr lang="en-US" sz="1555" dirty="0">
                  <a:solidFill>
                    <a:srgbClr val="2C2C31"/>
                  </a:solidFill>
                  <a:latin typeface="Montserrat Semi-Bold"/>
                </a:rPr>
                <a:t>Strategies for the </a:t>
              </a:r>
            </a:p>
            <a:p>
              <a:pPr>
                <a:lnSpc>
                  <a:spcPts val="2177"/>
                </a:lnSpc>
              </a:pPr>
              <a:r>
                <a:rPr lang="en-US" sz="1555" dirty="0">
                  <a:solidFill>
                    <a:srgbClr val="2C2C31"/>
                  </a:solidFill>
                  <a:latin typeface="Montserrat Semi-Bold"/>
                </a:rPr>
                <a:t>existing policies </a:t>
              </a:r>
            </a:p>
          </p:txBody>
        </p:sp>
        <p:sp>
          <p:nvSpPr>
            <p:cNvPr id="26" name="AutoShape 26"/>
            <p:cNvSpPr/>
            <p:nvPr/>
          </p:nvSpPr>
          <p:spPr>
            <a:xfrm rot="16200000">
              <a:off x="-2783217" y="1080068"/>
              <a:ext cx="2102894" cy="0"/>
            </a:xfrm>
            <a:prstGeom prst="line">
              <a:avLst/>
            </a:prstGeom>
            <a:ln w="31190" cap="flat">
              <a:solidFill>
                <a:srgbClr val="2C2C31"/>
              </a:solidFill>
              <a:prstDash val="solid"/>
              <a:headEnd type="none" w="sm" len="sm"/>
              <a:tailEnd type="none" w="sm" len="sm"/>
            </a:ln>
          </p:spPr>
        </p:sp>
      </p:grpSp>
      <p:sp>
        <p:nvSpPr>
          <p:cNvPr id="27" name="TextBox 27"/>
          <p:cNvSpPr txBox="1"/>
          <p:nvPr/>
        </p:nvSpPr>
        <p:spPr>
          <a:xfrm>
            <a:off x="10383444" y="1576558"/>
            <a:ext cx="6987435" cy="1524000"/>
          </a:xfrm>
          <a:prstGeom prst="rect">
            <a:avLst/>
          </a:prstGeom>
        </p:spPr>
        <p:txBody>
          <a:bodyPr lIns="0" tIns="0" rIns="0" bIns="0" rtlCol="0" anchor="t">
            <a:spAutoFit/>
          </a:bodyPr>
          <a:lstStyle/>
          <a:p>
            <a:pPr>
              <a:lnSpc>
                <a:spcPts val="6000"/>
              </a:lnSpc>
            </a:pPr>
            <a:r>
              <a:rPr lang="en-US" sz="5000" dirty="0">
                <a:solidFill>
                  <a:srgbClr val="1F4C63"/>
                </a:solidFill>
                <a:latin typeface="Montserrat Extra-Bold"/>
              </a:rPr>
              <a:t>Aims</a:t>
            </a:r>
            <a:r>
              <a:rPr lang="en-US" sz="5000" dirty="0">
                <a:solidFill>
                  <a:srgbClr val="393939"/>
                </a:solidFill>
                <a:latin typeface="Montserrat Extra-Bold"/>
              </a:rPr>
              <a:t> and </a:t>
            </a:r>
          </a:p>
          <a:p>
            <a:pPr>
              <a:lnSpc>
                <a:spcPts val="6000"/>
              </a:lnSpc>
            </a:pPr>
            <a:r>
              <a:rPr lang="en-US" sz="5000" dirty="0">
                <a:solidFill>
                  <a:srgbClr val="393939"/>
                </a:solidFill>
                <a:latin typeface="Montserrat Extra-Bold"/>
              </a:rPr>
              <a:t>Objectives </a:t>
            </a:r>
          </a:p>
        </p:txBody>
      </p:sp>
      <p:sp>
        <p:nvSpPr>
          <p:cNvPr id="28" name="TextBox 28"/>
          <p:cNvSpPr txBox="1"/>
          <p:nvPr/>
        </p:nvSpPr>
        <p:spPr>
          <a:xfrm>
            <a:off x="10312914" y="4108549"/>
            <a:ext cx="6243125" cy="1034951"/>
          </a:xfrm>
          <a:prstGeom prst="rect">
            <a:avLst/>
          </a:prstGeom>
        </p:spPr>
        <p:txBody>
          <a:bodyPr lIns="0" tIns="0" rIns="0" bIns="0" rtlCol="0" anchor="t">
            <a:spAutoFit/>
          </a:bodyPr>
          <a:lstStyle/>
          <a:p>
            <a:pPr>
              <a:lnSpc>
                <a:spcPts val="2799"/>
              </a:lnSpc>
            </a:pPr>
            <a:r>
              <a:rPr lang="en-US" sz="1999">
                <a:solidFill>
                  <a:srgbClr val="272829"/>
                </a:solidFill>
                <a:latin typeface="Montserrat Semi-Bold"/>
              </a:rPr>
              <a:t>This study will aim at determining the different techniques that may be employed in reducing cyberbullying.</a:t>
            </a:r>
          </a:p>
        </p:txBody>
      </p:sp>
      <p:pic>
        <p:nvPicPr>
          <p:cNvPr id="29" name="Audio 28">
            <a:hlinkClick r:id="" action="ppaction://media"/>
            <a:extLst>
              <a:ext uri="{FF2B5EF4-FFF2-40B4-BE49-F238E27FC236}">
                <a16:creationId xmlns:a16="http://schemas.microsoft.com/office/drawing/2014/main" id="{8705CE4B-0768-39DD-EDD3-1CBBD856855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322800" y="9321800"/>
            <a:ext cx="812800" cy="812800"/>
          </a:xfrm>
          <a:prstGeom prst="rect">
            <a:avLst/>
          </a:prstGeom>
        </p:spPr>
      </p:pic>
      <p:grpSp>
        <p:nvGrpSpPr>
          <p:cNvPr id="30" name="Group 22">
            <a:extLst>
              <a:ext uri="{FF2B5EF4-FFF2-40B4-BE49-F238E27FC236}">
                <a16:creationId xmlns:a16="http://schemas.microsoft.com/office/drawing/2014/main" id="{1D0CFAE4-A6C0-104D-D012-D5AA47A650B4}"/>
              </a:ext>
            </a:extLst>
          </p:cNvPr>
          <p:cNvGrpSpPr/>
          <p:nvPr/>
        </p:nvGrpSpPr>
        <p:grpSpPr>
          <a:xfrm>
            <a:off x="13666779" y="7500007"/>
            <a:ext cx="4131154" cy="1599038"/>
            <a:chOff x="-1731770" y="-536"/>
            <a:chExt cx="5508205" cy="2132051"/>
          </a:xfrm>
        </p:grpSpPr>
        <p:sp>
          <p:nvSpPr>
            <p:cNvPr id="31" name="TextBox 23">
              <a:extLst>
                <a:ext uri="{FF2B5EF4-FFF2-40B4-BE49-F238E27FC236}">
                  <a16:creationId xmlns:a16="http://schemas.microsoft.com/office/drawing/2014/main" id="{4E457764-C2A5-61F6-0873-23DE70C6F9CF}"/>
                </a:ext>
              </a:extLst>
            </p:cNvPr>
            <p:cNvSpPr txBox="1"/>
            <p:nvPr/>
          </p:nvSpPr>
          <p:spPr>
            <a:xfrm>
              <a:off x="-1055043" y="-536"/>
              <a:ext cx="984056" cy="581356"/>
            </a:xfrm>
            <a:prstGeom prst="rect">
              <a:avLst/>
            </a:prstGeom>
          </p:spPr>
          <p:txBody>
            <a:bodyPr lIns="0" tIns="0" rIns="0" bIns="0" rtlCol="0" anchor="t">
              <a:spAutoFit/>
            </a:bodyPr>
            <a:lstStyle/>
            <a:p>
              <a:pPr>
                <a:lnSpc>
                  <a:spcPts val="3438"/>
                </a:lnSpc>
              </a:pPr>
              <a:r>
                <a:rPr lang="en-US" sz="2865" dirty="0">
                  <a:solidFill>
                    <a:srgbClr val="1F4C63"/>
                  </a:solidFill>
                  <a:latin typeface="Montserrat Extra-Bold Bold"/>
                </a:rPr>
                <a:t>05</a:t>
              </a:r>
            </a:p>
          </p:txBody>
        </p:sp>
        <p:sp>
          <p:nvSpPr>
            <p:cNvPr id="33" name="TextBox 25">
              <a:extLst>
                <a:ext uri="{FF2B5EF4-FFF2-40B4-BE49-F238E27FC236}">
                  <a16:creationId xmlns:a16="http://schemas.microsoft.com/office/drawing/2014/main" id="{16BA5C9A-9F3F-F3CF-B6F8-0C2D28D5F3AB}"/>
                </a:ext>
              </a:extLst>
            </p:cNvPr>
            <p:cNvSpPr txBox="1"/>
            <p:nvPr/>
          </p:nvSpPr>
          <p:spPr>
            <a:xfrm>
              <a:off x="-1060517" y="1027045"/>
              <a:ext cx="4836952" cy="347873"/>
            </a:xfrm>
            <a:prstGeom prst="rect">
              <a:avLst/>
            </a:prstGeom>
          </p:spPr>
          <p:txBody>
            <a:bodyPr lIns="0" tIns="0" rIns="0" bIns="0" rtlCol="0" anchor="t">
              <a:spAutoFit/>
            </a:bodyPr>
            <a:lstStyle/>
            <a:p>
              <a:pPr>
                <a:lnSpc>
                  <a:spcPts val="2177"/>
                </a:lnSpc>
              </a:pPr>
              <a:r>
                <a:rPr lang="en-US" sz="1555" dirty="0">
                  <a:solidFill>
                    <a:srgbClr val="2C2C31"/>
                  </a:solidFill>
                  <a:latin typeface="Montserrat Semi-Bold"/>
                </a:rPr>
                <a:t>Features are effective</a:t>
              </a:r>
            </a:p>
          </p:txBody>
        </p:sp>
        <p:sp>
          <p:nvSpPr>
            <p:cNvPr id="34" name="AutoShape 26">
              <a:extLst>
                <a:ext uri="{FF2B5EF4-FFF2-40B4-BE49-F238E27FC236}">
                  <a16:creationId xmlns:a16="http://schemas.microsoft.com/office/drawing/2014/main" id="{A3AF7F78-80F2-4B2B-F6F1-C8E861C3304D}"/>
                </a:ext>
              </a:extLst>
            </p:cNvPr>
            <p:cNvSpPr/>
            <p:nvPr/>
          </p:nvSpPr>
          <p:spPr>
            <a:xfrm rot="16200000">
              <a:off x="-2783217" y="1080068"/>
              <a:ext cx="2102894" cy="0"/>
            </a:xfrm>
            <a:prstGeom prst="line">
              <a:avLst/>
            </a:prstGeom>
            <a:ln w="31190" cap="flat">
              <a:solidFill>
                <a:srgbClr val="2C2C31"/>
              </a:solidFill>
              <a:prstDash val="solid"/>
              <a:headEnd type="none" w="sm" len="sm"/>
              <a:tailEnd type="none" w="sm" len="sm"/>
            </a:ln>
          </p:spPr>
        </p:sp>
      </p:grpSp>
    </p:spTree>
    <p:custDataLst>
      <p:tags r:id="rId1"/>
    </p:custDataLst>
  </p:cSld>
  <p:clrMapOvr>
    <a:masterClrMapping/>
  </p:clrMapOvr>
  <p:transition spd="slow" advTm="4691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anim calcmode="lin" valueType="num">
                                      <p:cBhvr>
                                        <p:cTn id="10" dur="1000" fill="hold"/>
                                        <p:tgtEl>
                                          <p:spTgt spid="2"/>
                                        </p:tgtEl>
                                        <p:attrNameLst>
                                          <p:attrName>ppt_x</p:attrName>
                                        </p:attrNameLst>
                                      </p:cBhvr>
                                      <p:tavLst>
                                        <p:tav tm="0">
                                          <p:val>
                                            <p:strVal val="#ppt_x"/>
                                          </p:val>
                                        </p:tav>
                                        <p:tav tm="100000">
                                          <p:val>
                                            <p:strVal val="#ppt_x"/>
                                          </p:val>
                                        </p:tav>
                                      </p:tavLst>
                                    </p:anim>
                                    <p:anim calcmode="lin" valueType="num">
                                      <p:cBhvr>
                                        <p:cTn id="11" dur="1000" fill="hold"/>
                                        <p:tgtEl>
                                          <p:spTgt spid="2"/>
                                        </p:tgtEl>
                                        <p:attrNameLst>
                                          <p:attrName>ppt_y</p:attrName>
                                        </p:attrNameLst>
                                      </p:cBhvr>
                                      <p:tavLst>
                                        <p:tav tm="0">
                                          <p:val>
                                            <p:strVal val="#ppt_y+.1"/>
                                          </p:val>
                                        </p:tav>
                                        <p:tav tm="100000">
                                          <p:val>
                                            <p:strVal val="#ppt_y"/>
                                          </p:val>
                                        </p:tav>
                                      </p:tavLst>
                                    </p:anim>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000"/>
                                        <p:tgtEl>
                                          <p:spTgt spid="8"/>
                                        </p:tgtEl>
                                      </p:cBhvr>
                                    </p:animEffect>
                                    <p:anim calcmode="lin" valueType="num">
                                      <p:cBhvr>
                                        <p:cTn id="16" dur="2000" fill="hold"/>
                                        <p:tgtEl>
                                          <p:spTgt spid="8"/>
                                        </p:tgtEl>
                                        <p:attrNameLst>
                                          <p:attrName>ppt_x</p:attrName>
                                        </p:attrNameLst>
                                      </p:cBhvr>
                                      <p:tavLst>
                                        <p:tav tm="0">
                                          <p:val>
                                            <p:strVal val="#ppt_x"/>
                                          </p:val>
                                        </p:tav>
                                        <p:tav tm="100000">
                                          <p:val>
                                            <p:strVal val="#ppt_x"/>
                                          </p:val>
                                        </p:tav>
                                      </p:tavLst>
                                    </p:anim>
                                    <p:anim calcmode="lin" valueType="num">
                                      <p:cBhvr>
                                        <p:cTn id="17" dur="20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3000"/>
                            </p:stCondLst>
                            <p:childTnLst>
                              <p:par>
                                <p:cTn id="19" presetID="42" presetClass="entr" presetSubtype="0" fill="hold" grpId="0" nodeType="afterEffect">
                                  <p:stCondLst>
                                    <p:cond delay="10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3000"/>
                                        <p:tgtEl>
                                          <p:spTgt spid="27"/>
                                        </p:tgtEl>
                                      </p:cBhvr>
                                    </p:animEffect>
                                    <p:anim calcmode="lin" valueType="num">
                                      <p:cBhvr>
                                        <p:cTn id="22" dur="3000" fill="hold"/>
                                        <p:tgtEl>
                                          <p:spTgt spid="27"/>
                                        </p:tgtEl>
                                        <p:attrNameLst>
                                          <p:attrName>ppt_x</p:attrName>
                                        </p:attrNameLst>
                                      </p:cBhvr>
                                      <p:tavLst>
                                        <p:tav tm="0">
                                          <p:val>
                                            <p:strVal val="#ppt_x"/>
                                          </p:val>
                                        </p:tav>
                                        <p:tav tm="100000">
                                          <p:val>
                                            <p:strVal val="#ppt_x"/>
                                          </p:val>
                                        </p:tav>
                                      </p:tavLst>
                                    </p:anim>
                                    <p:anim calcmode="lin" valueType="num">
                                      <p:cBhvr>
                                        <p:cTn id="23" dur="3000" fill="hold"/>
                                        <p:tgtEl>
                                          <p:spTgt spid="27"/>
                                        </p:tgtEl>
                                        <p:attrNameLst>
                                          <p:attrName>ppt_y</p:attrName>
                                        </p:attrNameLst>
                                      </p:cBhvr>
                                      <p:tavLst>
                                        <p:tav tm="0">
                                          <p:val>
                                            <p:strVal val="#ppt_y+.1"/>
                                          </p:val>
                                        </p:tav>
                                        <p:tav tm="100000">
                                          <p:val>
                                            <p:strVal val="#ppt_y"/>
                                          </p:val>
                                        </p:tav>
                                      </p:tavLst>
                                    </p:anim>
                                  </p:childTnLst>
                                </p:cTn>
                              </p:par>
                            </p:childTnLst>
                          </p:cTn>
                        </p:par>
                        <p:par>
                          <p:cTn id="24" fill="hold">
                            <p:stCondLst>
                              <p:cond delay="7000"/>
                            </p:stCondLst>
                            <p:childTnLst>
                              <p:par>
                                <p:cTn id="25" presetID="42" presetClass="entr" presetSubtype="0" fill="hold" grpId="0" nodeType="afterEffect">
                                  <p:stCondLst>
                                    <p:cond delay="20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3000"/>
                                        <p:tgtEl>
                                          <p:spTgt spid="28"/>
                                        </p:tgtEl>
                                      </p:cBhvr>
                                    </p:animEffect>
                                    <p:anim calcmode="lin" valueType="num">
                                      <p:cBhvr>
                                        <p:cTn id="28" dur="3000" fill="hold"/>
                                        <p:tgtEl>
                                          <p:spTgt spid="28"/>
                                        </p:tgtEl>
                                        <p:attrNameLst>
                                          <p:attrName>ppt_x</p:attrName>
                                        </p:attrNameLst>
                                      </p:cBhvr>
                                      <p:tavLst>
                                        <p:tav tm="0">
                                          <p:val>
                                            <p:strVal val="#ppt_x"/>
                                          </p:val>
                                        </p:tav>
                                        <p:tav tm="100000">
                                          <p:val>
                                            <p:strVal val="#ppt_x"/>
                                          </p:val>
                                        </p:tav>
                                      </p:tavLst>
                                    </p:anim>
                                    <p:anim calcmode="lin" valueType="num">
                                      <p:cBhvr>
                                        <p:cTn id="29" dur="3000" fill="hold"/>
                                        <p:tgtEl>
                                          <p:spTgt spid="28"/>
                                        </p:tgtEl>
                                        <p:attrNameLst>
                                          <p:attrName>ppt_y</p:attrName>
                                        </p:attrNameLst>
                                      </p:cBhvr>
                                      <p:tavLst>
                                        <p:tav tm="0">
                                          <p:val>
                                            <p:strVal val="#ppt_y+.1"/>
                                          </p:val>
                                        </p:tav>
                                        <p:tav tm="100000">
                                          <p:val>
                                            <p:strVal val="#ppt_y"/>
                                          </p:val>
                                        </p:tav>
                                      </p:tavLst>
                                    </p:anim>
                                  </p:childTnLst>
                                </p:cTn>
                              </p:par>
                            </p:childTnLst>
                          </p:cTn>
                        </p:par>
                        <p:par>
                          <p:cTn id="30" fill="hold">
                            <p:stCondLst>
                              <p:cond delay="12000"/>
                            </p:stCondLst>
                            <p:childTnLst>
                              <p:par>
                                <p:cTn id="31" presetID="42" presetClass="entr" presetSubtype="0" fill="hold" nodeType="afterEffect">
                                  <p:stCondLst>
                                    <p:cond delay="30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2000"/>
                                        <p:tgtEl>
                                          <p:spTgt spid="10"/>
                                        </p:tgtEl>
                                      </p:cBhvr>
                                    </p:animEffect>
                                    <p:anim calcmode="lin" valueType="num">
                                      <p:cBhvr>
                                        <p:cTn id="34" dur="2000" fill="hold"/>
                                        <p:tgtEl>
                                          <p:spTgt spid="10"/>
                                        </p:tgtEl>
                                        <p:attrNameLst>
                                          <p:attrName>ppt_x</p:attrName>
                                        </p:attrNameLst>
                                      </p:cBhvr>
                                      <p:tavLst>
                                        <p:tav tm="0">
                                          <p:val>
                                            <p:strVal val="#ppt_x"/>
                                          </p:val>
                                        </p:tav>
                                        <p:tav tm="100000">
                                          <p:val>
                                            <p:strVal val="#ppt_x"/>
                                          </p:val>
                                        </p:tav>
                                      </p:tavLst>
                                    </p:anim>
                                    <p:anim calcmode="lin" valueType="num">
                                      <p:cBhvr>
                                        <p:cTn id="35" dur="2000" fill="hold"/>
                                        <p:tgtEl>
                                          <p:spTgt spid="10"/>
                                        </p:tgtEl>
                                        <p:attrNameLst>
                                          <p:attrName>ppt_y</p:attrName>
                                        </p:attrNameLst>
                                      </p:cBhvr>
                                      <p:tavLst>
                                        <p:tav tm="0">
                                          <p:val>
                                            <p:strVal val="#ppt_y+.1"/>
                                          </p:val>
                                        </p:tav>
                                        <p:tav tm="100000">
                                          <p:val>
                                            <p:strVal val="#ppt_y"/>
                                          </p:val>
                                        </p:tav>
                                      </p:tavLst>
                                    </p:anim>
                                  </p:childTnLst>
                                </p:cTn>
                              </p:par>
                            </p:childTnLst>
                          </p:cTn>
                        </p:par>
                        <p:par>
                          <p:cTn id="36" fill="hold">
                            <p:stCondLst>
                              <p:cond delay="17000"/>
                            </p:stCondLst>
                            <p:childTnLst>
                              <p:par>
                                <p:cTn id="37" presetID="42" presetClass="entr" presetSubtype="0" fill="hold" nodeType="afterEffect">
                                  <p:stCondLst>
                                    <p:cond delay="500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2000"/>
                                        <p:tgtEl>
                                          <p:spTgt spid="22"/>
                                        </p:tgtEl>
                                      </p:cBhvr>
                                    </p:animEffect>
                                    <p:anim calcmode="lin" valueType="num">
                                      <p:cBhvr>
                                        <p:cTn id="40" dur="2000" fill="hold"/>
                                        <p:tgtEl>
                                          <p:spTgt spid="22"/>
                                        </p:tgtEl>
                                        <p:attrNameLst>
                                          <p:attrName>ppt_x</p:attrName>
                                        </p:attrNameLst>
                                      </p:cBhvr>
                                      <p:tavLst>
                                        <p:tav tm="0">
                                          <p:val>
                                            <p:strVal val="#ppt_x"/>
                                          </p:val>
                                        </p:tav>
                                        <p:tav tm="100000">
                                          <p:val>
                                            <p:strVal val="#ppt_x"/>
                                          </p:val>
                                        </p:tav>
                                      </p:tavLst>
                                    </p:anim>
                                    <p:anim calcmode="lin" valueType="num">
                                      <p:cBhvr>
                                        <p:cTn id="41" dur="2000" fill="hold"/>
                                        <p:tgtEl>
                                          <p:spTgt spid="22"/>
                                        </p:tgtEl>
                                        <p:attrNameLst>
                                          <p:attrName>ppt_y</p:attrName>
                                        </p:attrNameLst>
                                      </p:cBhvr>
                                      <p:tavLst>
                                        <p:tav tm="0">
                                          <p:val>
                                            <p:strVal val="#ppt_y+.1"/>
                                          </p:val>
                                        </p:tav>
                                        <p:tav tm="100000">
                                          <p:val>
                                            <p:strVal val="#ppt_y"/>
                                          </p:val>
                                        </p:tav>
                                      </p:tavLst>
                                    </p:anim>
                                  </p:childTnLst>
                                </p:cTn>
                              </p:par>
                            </p:childTnLst>
                          </p:cTn>
                        </p:par>
                        <p:par>
                          <p:cTn id="42" fill="hold">
                            <p:stCondLst>
                              <p:cond delay="24000"/>
                            </p:stCondLst>
                            <p:childTnLst>
                              <p:par>
                                <p:cTn id="43" presetID="42" presetClass="entr" presetSubtype="0" fill="hold" nodeType="afterEffect">
                                  <p:stCondLst>
                                    <p:cond delay="500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2000"/>
                                        <p:tgtEl>
                                          <p:spTgt spid="30"/>
                                        </p:tgtEl>
                                      </p:cBhvr>
                                    </p:animEffect>
                                    <p:anim calcmode="lin" valueType="num">
                                      <p:cBhvr>
                                        <p:cTn id="46" dur="2000" fill="hold"/>
                                        <p:tgtEl>
                                          <p:spTgt spid="30"/>
                                        </p:tgtEl>
                                        <p:attrNameLst>
                                          <p:attrName>ppt_x</p:attrName>
                                        </p:attrNameLst>
                                      </p:cBhvr>
                                      <p:tavLst>
                                        <p:tav tm="0">
                                          <p:val>
                                            <p:strVal val="#ppt_x"/>
                                          </p:val>
                                        </p:tav>
                                        <p:tav tm="100000">
                                          <p:val>
                                            <p:strVal val="#ppt_x"/>
                                          </p:val>
                                        </p:tav>
                                      </p:tavLst>
                                    </p:anim>
                                    <p:anim calcmode="lin" valueType="num">
                                      <p:cBhvr>
                                        <p:cTn id="47" dur="2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29"/>
                </p:tgtEl>
              </p:cMediaNode>
            </p:audio>
          </p:childTnLst>
        </p:cTn>
      </p:par>
    </p:tnLst>
    <p:bldLst>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10596619" y="0"/>
            <a:ext cx="7691381" cy="10287000"/>
          </a:xfrm>
          <a:prstGeom prst="rect">
            <a:avLst/>
          </a:prstGeom>
          <a:solidFill>
            <a:srgbClr val="1F4C63"/>
          </a:solidFill>
        </p:spPr>
      </p:sp>
      <p:grpSp>
        <p:nvGrpSpPr>
          <p:cNvPr id="3" name="Group 3"/>
          <p:cNvGrpSpPr/>
          <p:nvPr/>
        </p:nvGrpSpPr>
        <p:grpSpPr>
          <a:xfrm>
            <a:off x="1568118" y="3649953"/>
            <a:ext cx="5472632" cy="2987095"/>
            <a:chOff x="0" y="0"/>
            <a:chExt cx="7296843" cy="3982793"/>
          </a:xfrm>
        </p:grpSpPr>
        <p:sp>
          <p:nvSpPr>
            <p:cNvPr id="4" name="TextBox 4"/>
            <p:cNvSpPr txBox="1"/>
            <p:nvPr/>
          </p:nvSpPr>
          <p:spPr>
            <a:xfrm>
              <a:off x="0" y="3415870"/>
              <a:ext cx="7296843" cy="566923"/>
            </a:xfrm>
            <a:prstGeom prst="rect">
              <a:avLst/>
            </a:prstGeom>
          </p:spPr>
          <p:txBody>
            <a:bodyPr lIns="0" tIns="0" rIns="0" bIns="0" rtlCol="0" anchor="t">
              <a:spAutoFit/>
            </a:bodyPr>
            <a:lstStyle/>
            <a:p>
              <a:pPr algn="l">
                <a:lnSpc>
                  <a:spcPts val="3509"/>
                </a:lnSpc>
              </a:pPr>
              <a:r>
                <a:rPr lang="en-US" sz="2699" spc="53">
                  <a:solidFill>
                    <a:srgbClr val="14110F"/>
                  </a:solidFill>
                  <a:latin typeface="Montserrat Semi-Bold"/>
                </a:rPr>
                <a:t>Risk Factors of Cyberbullying</a:t>
              </a:r>
            </a:p>
          </p:txBody>
        </p:sp>
        <p:sp>
          <p:nvSpPr>
            <p:cNvPr id="5" name="TextBox 5"/>
            <p:cNvSpPr txBox="1"/>
            <p:nvPr/>
          </p:nvSpPr>
          <p:spPr>
            <a:xfrm>
              <a:off x="0" y="0"/>
              <a:ext cx="7296843" cy="2921000"/>
            </a:xfrm>
            <a:prstGeom prst="rect">
              <a:avLst/>
            </a:prstGeom>
          </p:spPr>
          <p:txBody>
            <a:bodyPr lIns="0" tIns="0" rIns="0" bIns="0" rtlCol="0" anchor="t">
              <a:spAutoFit/>
            </a:bodyPr>
            <a:lstStyle/>
            <a:p>
              <a:pPr marL="0" lvl="0" indent="0">
                <a:lnSpc>
                  <a:spcPts val="8640"/>
                </a:lnSpc>
              </a:pPr>
              <a:r>
                <a:rPr lang="en-US" sz="7200" spc="-72">
                  <a:solidFill>
                    <a:srgbClr val="14110F"/>
                  </a:solidFill>
                  <a:latin typeface="Montserrat Semi-Bold Bold"/>
                </a:rPr>
                <a:t>Literature </a:t>
              </a:r>
              <a:r>
                <a:rPr lang="en-US" sz="7200" spc="-72">
                  <a:solidFill>
                    <a:srgbClr val="1F4C63"/>
                  </a:solidFill>
                  <a:latin typeface="Montserrat Semi-Bold Bold"/>
                </a:rPr>
                <a:t>Review</a:t>
              </a:r>
            </a:p>
          </p:txBody>
        </p:sp>
      </p:grpSp>
      <p:grpSp>
        <p:nvGrpSpPr>
          <p:cNvPr id="6" name="Group 6"/>
          <p:cNvGrpSpPr/>
          <p:nvPr/>
        </p:nvGrpSpPr>
        <p:grpSpPr>
          <a:xfrm>
            <a:off x="7757429" y="1618360"/>
            <a:ext cx="9246115" cy="7050280"/>
            <a:chOff x="0" y="0"/>
            <a:chExt cx="1462878" cy="1115463"/>
          </a:xfrm>
        </p:grpSpPr>
        <p:sp>
          <p:nvSpPr>
            <p:cNvPr id="7" name="Freeform 7"/>
            <p:cNvSpPr/>
            <p:nvPr/>
          </p:nvSpPr>
          <p:spPr>
            <a:xfrm>
              <a:off x="0" y="0"/>
              <a:ext cx="1462878" cy="1115463"/>
            </a:xfrm>
            <a:custGeom>
              <a:avLst/>
              <a:gdLst/>
              <a:ahLst/>
              <a:cxnLst/>
              <a:rect l="l" t="t" r="r" b="b"/>
              <a:pathLst>
                <a:path w="1462878" h="1115463">
                  <a:moveTo>
                    <a:pt x="1338418" y="1115463"/>
                  </a:moveTo>
                  <a:lnTo>
                    <a:pt x="124460" y="1115463"/>
                  </a:lnTo>
                  <a:cubicBezTo>
                    <a:pt x="55880" y="1115463"/>
                    <a:pt x="0" y="1059583"/>
                    <a:pt x="0" y="991003"/>
                  </a:cubicBezTo>
                  <a:lnTo>
                    <a:pt x="0" y="124460"/>
                  </a:lnTo>
                  <a:cubicBezTo>
                    <a:pt x="0" y="55880"/>
                    <a:pt x="55880" y="0"/>
                    <a:pt x="124460" y="0"/>
                  </a:cubicBezTo>
                  <a:lnTo>
                    <a:pt x="1338418" y="0"/>
                  </a:lnTo>
                  <a:cubicBezTo>
                    <a:pt x="1406998" y="0"/>
                    <a:pt x="1462878" y="55880"/>
                    <a:pt x="1462878" y="124460"/>
                  </a:cubicBezTo>
                  <a:lnTo>
                    <a:pt x="1462878" y="991003"/>
                  </a:lnTo>
                  <a:cubicBezTo>
                    <a:pt x="1462878" y="1059583"/>
                    <a:pt x="1406998" y="1115463"/>
                    <a:pt x="1338418" y="1115463"/>
                  </a:cubicBezTo>
                  <a:close/>
                </a:path>
              </a:pathLst>
            </a:custGeom>
            <a:solidFill>
              <a:srgbClr val="FFFFFF"/>
            </a:solidFill>
          </p:spPr>
        </p:sp>
      </p:grpSp>
      <p:grpSp>
        <p:nvGrpSpPr>
          <p:cNvPr id="8" name="Group 8"/>
          <p:cNvGrpSpPr/>
          <p:nvPr/>
        </p:nvGrpSpPr>
        <p:grpSpPr>
          <a:xfrm>
            <a:off x="8895994" y="2602982"/>
            <a:ext cx="7196323" cy="5081036"/>
            <a:chOff x="0" y="0"/>
            <a:chExt cx="9595098" cy="6774715"/>
          </a:xfrm>
        </p:grpSpPr>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769867" cy="769867"/>
            </a:xfrm>
            <a:prstGeom prst="rect">
              <a:avLst/>
            </a:prstGeom>
          </p:spPr>
        </p:pic>
        <p:pic>
          <p:nvPicPr>
            <p:cNvPr id="10"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1823837"/>
              <a:ext cx="769867" cy="769867"/>
            </a:xfrm>
            <a:prstGeom prst="rect">
              <a:avLst/>
            </a:prstGeom>
          </p:spPr>
        </p:pic>
        <p:pic>
          <p:nvPicPr>
            <p:cNvPr id="11" name="Picture 1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647675"/>
              <a:ext cx="769867" cy="769867"/>
            </a:xfrm>
            <a:prstGeom prst="rect">
              <a:avLst/>
            </a:prstGeom>
          </p:spPr>
        </p:pic>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5471512"/>
              <a:ext cx="769867" cy="769867"/>
            </a:xfrm>
            <a:prstGeom prst="rect">
              <a:avLst/>
            </a:prstGeom>
          </p:spPr>
        </p:pic>
        <p:sp>
          <p:nvSpPr>
            <p:cNvPr id="13" name="AutoShape 13"/>
            <p:cNvSpPr/>
            <p:nvPr/>
          </p:nvSpPr>
          <p:spPr>
            <a:xfrm>
              <a:off x="1736162" y="1290502"/>
              <a:ext cx="7858936" cy="0"/>
            </a:xfrm>
            <a:prstGeom prst="line">
              <a:avLst/>
            </a:prstGeom>
            <a:ln w="12700" cap="rnd">
              <a:solidFill>
                <a:srgbClr val="1F4C63"/>
              </a:solidFill>
              <a:prstDash val="solid"/>
              <a:headEnd type="none" w="sm" len="sm"/>
              <a:tailEnd type="none" w="sm" len="sm"/>
            </a:ln>
          </p:spPr>
        </p:sp>
        <p:sp>
          <p:nvSpPr>
            <p:cNvPr id="14" name="AutoShape 14"/>
            <p:cNvSpPr/>
            <p:nvPr/>
          </p:nvSpPr>
          <p:spPr>
            <a:xfrm>
              <a:off x="1736162" y="3114340"/>
              <a:ext cx="7858936" cy="0"/>
            </a:xfrm>
            <a:prstGeom prst="line">
              <a:avLst/>
            </a:prstGeom>
            <a:ln w="12700" cap="rnd">
              <a:solidFill>
                <a:srgbClr val="1F4C63"/>
              </a:solidFill>
              <a:prstDash val="solid"/>
              <a:headEnd type="none" w="sm" len="sm"/>
              <a:tailEnd type="none" w="sm" len="sm"/>
            </a:ln>
          </p:spPr>
        </p:sp>
        <p:sp>
          <p:nvSpPr>
            <p:cNvPr id="15" name="AutoShape 15"/>
            <p:cNvSpPr/>
            <p:nvPr/>
          </p:nvSpPr>
          <p:spPr>
            <a:xfrm>
              <a:off x="1736162" y="4938177"/>
              <a:ext cx="7858936" cy="0"/>
            </a:xfrm>
            <a:prstGeom prst="line">
              <a:avLst/>
            </a:prstGeom>
            <a:ln w="12700" cap="rnd">
              <a:solidFill>
                <a:srgbClr val="1F4C63"/>
              </a:solidFill>
              <a:prstDash val="solid"/>
              <a:headEnd type="none" w="sm" len="sm"/>
              <a:tailEnd type="none" w="sm" len="sm"/>
            </a:ln>
          </p:spPr>
        </p:sp>
        <p:sp>
          <p:nvSpPr>
            <p:cNvPr id="16" name="AutoShape 16"/>
            <p:cNvSpPr/>
            <p:nvPr/>
          </p:nvSpPr>
          <p:spPr>
            <a:xfrm>
              <a:off x="1736162" y="6762015"/>
              <a:ext cx="7858936" cy="0"/>
            </a:xfrm>
            <a:prstGeom prst="line">
              <a:avLst/>
            </a:prstGeom>
            <a:ln w="12700" cap="rnd">
              <a:solidFill>
                <a:srgbClr val="1F4C63"/>
              </a:solidFill>
              <a:prstDash val="solid"/>
              <a:headEnd type="none" w="sm" len="sm"/>
              <a:tailEnd type="none" w="sm" len="sm"/>
            </a:ln>
          </p:spPr>
        </p:sp>
        <p:sp>
          <p:nvSpPr>
            <p:cNvPr id="17" name="TextBox 17"/>
            <p:cNvSpPr txBox="1"/>
            <p:nvPr/>
          </p:nvSpPr>
          <p:spPr>
            <a:xfrm>
              <a:off x="1736162" y="-35436"/>
              <a:ext cx="7858936" cy="745402"/>
            </a:xfrm>
            <a:prstGeom prst="rect">
              <a:avLst/>
            </a:prstGeom>
          </p:spPr>
          <p:txBody>
            <a:bodyPr lIns="0" tIns="0" rIns="0" bIns="0" rtlCol="0" anchor="t">
              <a:spAutoFit/>
            </a:bodyPr>
            <a:lstStyle/>
            <a:p>
              <a:pPr marL="0" lvl="0" indent="0">
                <a:lnSpc>
                  <a:spcPts val="4800"/>
                </a:lnSpc>
              </a:pPr>
              <a:r>
                <a:rPr lang="en-US" sz="3200" spc="-96">
                  <a:solidFill>
                    <a:srgbClr val="14110F"/>
                  </a:solidFill>
                  <a:latin typeface="Montserrat Semi-Bold"/>
                </a:rPr>
                <a:t>Person’s history</a:t>
              </a:r>
            </a:p>
          </p:txBody>
        </p:sp>
        <p:sp>
          <p:nvSpPr>
            <p:cNvPr id="18" name="TextBox 18"/>
            <p:cNvSpPr txBox="1"/>
            <p:nvPr/>
          </p:nvSpPr>
          <p:spPr>
            <a:xfrm>
              <a:off x="1736162" y="1788401"/>
              <a:ext cx="7858936" cy="745402"/>
            </a:xfrm>
            <a:prstGeom prst="rect">
              <a:avLst/>
            </a:prstGeom>
          </p:spPr>
          <p:txBody>
            <a:bodyPr lIns="0" tIns="0" rIns="0" bIns="0" rtlCol="0" anchor="t">
              <a:spAutoFit/>
            </a:bodyPr>
            <a:lstStyle/>
            <a:p>
              <a:pPr marL="0" lvl="0" indent="0" algn="l">
                <a:lnSpc>
                  <a:spcPts val="4800"/>
                </a:lnSpc>
                <a:spcBef>
                  <a:spcPct val="0"/>
                </a:spcBef>
              </a:pPr>
              <a:r>
                <a:rPr lang="en-US" sz="3200" spc="-96">
                  <a:solidFill>
                    <a:srgbClr val="14110F"/>
                  </a:solidFill>
                  <a:latin typeface="Montserrat Semi-Bold"/>
                </a:rPr>
                <a:t>Access to technology</a:t>
              </a:r>
            </a:p>
          </p:txBody>
        </p:sp>
        <p:sp>
          <p:nvSpPr>
            <p:cNvPr id="19" name="TextBox 19"/>
            <p:cNvSpPr txBox="1"/>
            <p:nvPr/>
          </p:nvSpPr>
          <p:spPr>
            <a:xfrm>
              <a:off x="1736162" y="3612239"/>
              <a:ext cx="7858936" cy="745402"/>
            </a:xfrm>
            <a:prstGeom prst="rect">
              <a:avLst/>
            </a:prstGeom>
          </p:spPr>
          <p:txBody>
            <a:bodyPr lIns="0" tIns="0" rIns="0" bIns="0" rtlCol="0" anchor="t">
              <a:spAutoFit/>
            </a:bodyPr>
            <a:lstStyle/>
            <a:p>
              <a:pPr marL="0" lvl="0" indent="0" algn="l">
                <a:lnSpc>
                  <a:spcPts val="4800"/>
                </a:lnSpc>
                <a:spcBef>
                  <a:spcPct val="0"/>
                </a:spcBef>
              </a:pPr>
              <a:r>
                <a:rPr lang="en-US" sz="3200" spc="-96">
                  <a:solidFill>
                    <a:srgbClr val="14110F"/>
                  </a:solidFill>
                  <a:latin typeface="Montserrat Semi-Bold"/>
                </a:rPr>
                <a:t>Gender and age</a:t>
              </a:r>
            </a:p>
          </p:txBody>
        </p:sp>
        <p:sp>
          <p:nvSpPr>
            <p:cNvPr id="20" name="TextBox 20"/>
            <p:cNvSpPr txBox="1"/>
            <p:nvPr/>
          </p:nvSpPr>
          <p:spPr>
            <a:xfrm>
              <a:off x="1736162" y="5436076"/>
              <a:ext cx="7858936" cy="745402"/>
            </a:xfrm>
            <a:prstGeom prst="rect">
              <a:avLst/>
            </a:prstGeom>
          </p:spPr>
          <p:txBody>
            <a:bodyPr lIns="0" tIns="0" rIns="0" bIns="0" rtlCol="0" anchor="t">
              <a:spAutoFit/>
            </a:bodyPr>
            <a:lstStyle/>
            <a:p>
              <a:pPr marL="0" lvl="0" indent="0" algn="l">
                <a:lnSpc>
                  <a:spcPts val="4800"/>
                </a:lnSpc>
                <a:spcBef>
                  <a:spcPct val="0"/>
                </a:spcBef>
              </a:pPr>
              <a:r>
                <a:rPr lang="en-US" sz="3200" spc="-96">
                  <a:solidFill>
                    <a:srgbClr val="14110F"/>
                  </a:solidFill>
                  <a:latin typeface="Montserrat Semi-Bold"/>
                </a:rPr>
                <a:t>Peer influence</a:t>
              </a:r>
            </a:p>
          </p:txBody>
        </p:sp>
      </p:grpSp>
      <p:pic>
        <p:nvPicPr>
          <p:cNvPr id="22" name="Audio 21">
            <a:hlinkClick r:id="" action="ppaction://media"/>
            <a:extLst>
              <a:ext uri="{FF2B5EF4-FFF2-40B4-BE49-F238E27FC236}">
                <a16:creationId xmlns:a16="http://schemas.microsoft.com/office/drawing/2014/main" id="{40244377-65D0-C686-699F-6004962FFF0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7322800" y="9321800"/>
            <a:ext cx="812800" cy="812800"/>
          </a:xfrm>
          <a:prstGeom prst="rect">
            <a:avLst/>
          </a:prstGeom>
        </p:spPr>
      </p:pic>
      <p:sp>
        <p:nvSpPr>
          <p:cNvPr id="23" name="TextBox 22">
            <a:extLst>
              <a:ext uri="{FF2B5EF4-FFF2-40B4-BE49-F238E27FC236}">
                <a16:creationId xmlns:a16="http://schemas.microsoft.com/office/drawing/2014/main" id="{EF1E132F-26FD-75EC-96D9-198084B5B280}"/>
              </a:ext>
            </a:extLst>
          </p:cNvPr>
          <p:cNvSpPr txBox="1"/>
          <p:nvPr/>
        </p:nvSpPr>
        <p:spPr>
          <a:xfrm>
            <a:off x="14442309" y="2553149"/>
            <a:ext cx="2748868" cy="830997"/>
          </a:xfrm>
          <a:prstGeom prst="rect">
            <a:avLst/>
          </a:prstGeom>
          <a:noFill/>
        </p:spPr>
        <p:txBody>
          <a:bodyPr wrap="square" rtlCol="0">
            <a:spAutoFit/>
          </a:bodyPr>
          <a:lstStyle/>
          <a:p>
            <a:r>
              <a:rPr lang="en-US" sz="2400" dirty="0">
                <a:latin typeface="Montserrat Extra-Bold Bold" panose="020B0604020202020204" charset="0"/>
              </a:rPr>
              <a:t>(Choi &amp; Park, 2021)</a:t>
            </a:r>
            <a:endParaRPr lang="en-US" sz="2400" dirty="0"/>
          </a:p>
        </p:txBody>
      </p:sp>
      <p:sp>
        <p:nvSpPr>
          <p:cNvPr id="24" name="TextBox 23">
            <a:extLst>
              <a:ext uri="{FF2B5EF4-FFF2-40B4-BE49-F238E27FC236}">
                <a16:creationId xmlns:a16="http://schemas.microsoft.com/office/drawing/2014/main" id="{13F4D9B2-78CF-5814-EB58-86E7EF3BE58B}"/>
              </a:ext>
            </a:extLst>
          </p:cNvPr>
          <p:cNvSpPr txBox="1"/>
          <p:nvPr/>
        </p:nvSpPr>
        <p:spPr>
          <a:xfrm>
            <a:off x="14528914" y="3964540"/>
            <a:ext cx="2748868" cy="830997"/>
          </a:xfrm>
          <a:prstGeom prst="rect">
            <a:avLst/>
          </a:prstGeom>
          <a:noFill/>
        </p:spPr>
        <p:txBody>
          <a:bodyPr wrap="square" rtlCol="0">
            <a:spAutoFit/>
          </a:bodyPr>
          <a:lstStyle/>
          <a:p>
            <a:r>
              <a:rPr lang="en-US" sz="2400" dirty="0">
                <a:latin typeface="Montserrat Extra-Bold Bold" panose="020B0604020202020204" charset="0"/>
              </a:rPr>
              <a:t>(Cortazar et al., 2021)</a:t>
            </a:r>
            <a:endParaRPr lang="en-US" sz="2400" dirty="0"/>
          </a:p>
        </p:txBody>
      </p:sp>
      <p:sp>
        <p:nvSpPr>
          <p:cNvPr id="25" name="TextBox 24">
            <a:extLst>
              <a:ext uri="{FF2B5EF4-FFF2-40B4-BE49-F238E27FC236}">
                <a16:creationId xmlns:a16="http://schemas.microsoft.com/office/drawing/2014/main" id="{8427465C-B110-6243-461A-7B383643D30B}"/>
              </a:ext>
            </a:extLst>
          </p:cNvPr>
          <p:cNvSpPr txBox="1"/>
          <p:nvPr/>
        </p:nvSpPr>
        <p:spPr>
          <a:xfrm>
            <a:off x="14391795" y="5342810"/>
            <a:ext cx="2748868" cy="830997"/>
          </a:xfrm>
          <a:prstGeom prst="rect">
            <a:avLst/>
          </a:prstGeom>
          <a:noFill/>
        </p:spPr>
        <p:txBody>
          <a:bodyPr wrap="square" rtlCol="0">
            <a:spAutoFit/>
          </a:bodyPr>
          <a:lstStyle/>
          <a:p>
            <a:r>
              <a:rPr lang="en-US" sz="2400" dirty="0">
                <a:latin typeface="Montserrat Extra-Bold Bold" panose="020B0604020202020204" charset="0"/>
              </a:rPr>
              <a:t>(Helfrich et al., 2020)</a:t>
            </a:r>
            <a:endParaRPr lang="en-US" sz="2400" dirty="0"/>
          </a:p>
        </p:txBody>
      </p:sp>
    </p:spTree>
    <p:custDataLst>
      <p:tags r:id="rId1"/>
    </p:custDataLst>
  </p:cSld>
  <p:clrMapOvr>
    <a:masterClrMapping/>
  </p:clrMapOvr>
  <p:transition spd="slow" advTm="103136">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par>
                                <p:cTn id="7" presetID="42"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2000"/>
                                        <p:tgtEl>
                                          <p:spTgt spid="2"/>
                                        </p:tgtEl>
                                      </p:cBhvr>
                                    </p:animEffect>
                                    <p:anim calcmode="lin" valueType="num">
                                      <p:cBhvr>
                                        <p:cTn id="10" dur="2000" fill="hold"/>
                                        <p:tgtEl>
                                          <p:spTgt spid="2"/>
                                        </p:tgtEl>
                                        <p:attrNameLst>
                                          <p:attrName>ppt_x</p:attrName>
                                        </p:attrNameLst>
                                      </p:cBhvr>
                                      <p:tavLst>
                                        <p:tav tm="0">
                                          <p:val>
                                            <p:strVal val="#ppt_x"/>
                                          </p:val>
                                        </p:tav>
                                        <p:tav tm="100000">
                                          <p:val>
                                            <p:strVal val="#ppt_x"/>
                                          </p:val>
                                        </p:tav>
                                      </p:tavLst>
                                    </p:anim>
                                    <p:anim calcmode="lin" valueType="num">
                                      <p:cBhvr>
                                        <p:cTn id="11" dur="2000" fill="hold"/>
                                        <p:tgtEl>
                                          <p:spTgt spid="2"/>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2000"/>
                                        <p:tgtEl>
                                          <p:spTgt spid="3"/>
                                        </p:tgtEl>
                                      </p:cBhvr>
                                    </p:animEffect>
                                    <p:anim calcmode="lin" valueType="num">
                                      <p:cBhvr>
                                        <p:cTn id="15" dur="2000" fill="hold"/>
                                        <p:tgtEl>
                                          <p:spTgt spid="3"/>
                                        </p:tgtEl>
                                        <p:attrNameLst>
                                          <p:attrName>ppt_x</p:attrName>
                                        </p:attrNameLst>
                                      </p:cBhvr>
                                      <p:tavLst>
                                        <p:tav tm="0">
                                          <p:val>
                                            <p:strVal val="#ppt_x"/>
                                          </p:val>
                                        </p:tav>
                                        <p:tav tm="100000">
                                          <p:val>
                                            <p:strVal val="#ppt_x"/>
                                          </p:val>
                                        </p:tav>
                                      </p:tavLst>
                                    </p:anim>
                                    <p:anim calcmode="lin" valueType="num">
                                      <p:cBhvr>
                                        <p:cTn id="16" dur="200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42" presetClass="entr" presetSubtype="0" fill="hold" nodeType="afterEffect">
                                  <p:stCondLst>
                                    <p:cond delay="20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000"/>
                                        <p:tgtEl>
                                          <p:spTgt spid="6"/>
                                        </p:tgtEl>
                                      </p:cBhvr>
                                    </p:animEffect>
                                    <p:anim calcmode="lin" valueType="num">
                                      <p:cBhvr>
                                        <p:cTn id="21" dur="2000" fill="hold"/>
                                        <p:tgtEl>
                                          <p:spTgt spid="6"/>
                                        </p:tgtEl>
                                        <p:attrNameLst>
                                          <p:attrName>ppt_x</p:attrName>
                                        </p:attrNameLst>
                                      </p:cBhvr>
                                      <p:tavLst>
                                        <p:tav tm="0">
                                          <p:val>
                                            <p:strVal val="#ppt_x"/>
                                          </p:val>
                                        </p:tav>
                                        <p:tav tm="100000">
                                          <p:val>
                                            <p:strVal val="#ppt_x"/>
                                          </p:val>
                                        </p:tav>
                                      </p:tavLst>
                                    </p:anim>
                                    <p:anim calcmode="lin" valueType="num">
                                      <p:cBhvr>
                                        <p:cTn id="22" dur="2000" fill="hold"/>
                                        <p:tgtEl>
                                          <p:spTgt spid="6"/>
                                        </p:tgtEl>
                                        <p:attrNameLst>
                                          <p:attrName>ppt_y</p:attrName>
                                        </p:attrNameLst>
                                      </p:cBhvr>
                                      <p:tavLst>
                                        <p:tav tm="0">
                                          <p:val>
                                            <p:strVal val="#ppt_y+.1"/>
                                          </p:val>
                                        </p:tav>
                                        <p:tav tm="100000">
                                          <p:val>
                                            <p:strVal val="#ppt_y"/>
                                          </p:val>
                                        </p:tav>
                                      </p:tavLst>
                                    </p:anim>
                                  </p:childTnLst>
                                </p:cTn>
                              </p:par>
                            </p:childTnLst>
                          </p:cTn>
                        </p:par>
                        <p:par>
                          <p:cTn id="23" fill="hold">
                            <p:stCondLst>
                              <p:cond delay="6000"/>
                            </p:stCondLst>
                            <p:childTnLst>
                              <p:par>
                                <p:cTn id="24" presetID="42" presetClass="entr" presetSubtype="0" fill="hold" nodeType="afterEffect">
                                  <p:stCondLst>
                                    <p:cond delay="2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0"/>
                                        <p:tgtEl>
                                          <p:spTgt spid="8"/>
                                        </p:tgtEl>
                                      </p:cBhvr>
                                    </p:animEffect>
                                    <p:anim calcmode="lin" valueType="num">
                                      <p:cBhvr>
                                        <p:cTn id="27" dur="2000" fill="hold"/>
                                        <p:tgtEl>
                                          <p:spTgt spid="8"/>
                                        </p:tgtEl>
                                        <p:attrNameLst>
                                          <p:attrName>ppt_x</p:attrName>
                                        </p:attrNameLst>
                                      </p:cBhvr>
                                      <p:tavLst>
                                        <p:tav tm="0">
                                          <p:val>
                                            <p:strVal val="#ppt_x"/>
                                          </p:val>
                                        </p:tav>
                                        <p:tav tm="100000">
                                          <p:val>
                                            <p:strVal val="#ppt_x"/>
                                          </p:val>
                                        </p:tav>
                                      </p:tavLst>
                                    </p:anim>
                                    <p:anim calcmode="lin" valueType="num">
                                      <p:cBhvr>
                                        <p:cTn id="28" dur="20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10000"/>
                            </p:stCondLst>
                            <p:childTnLst>
                              <p:par>
                                <p:cTn id="30" presetID="42" presetClass="entr" presetSubtype="0" fill="hold" grpId="0" nodeType="afterEffect">
                                  <p:stCondLst>
                                    <p:cond delay="20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000"/>
                                        <p:tgtEl>
                                          <p:spTgt spid="23"/>
                                        </p:tgtEl>
                                      </p:cBhvr>
                                    </p:animEffect>
                                    <p:anim calcmode="lin" valueType="num">
                                      <p:cBhvr>
                                        <p:cTn id="33" dur="2000" fill="hold"/>
                                        <p:tgtEl>
                                          <p:spTgt spid="23"/>
                                        </p:tgtEl>
                                        <p:attrNameLst>
                                          <p:attrName>ppt_x</p:attrName>
                                        </p:attrNameLst>
                                      </p:cBhvr>
                                      <p:tavLst>
                                        <p:tav tm="0">
                                          <p:val>
                                            <p:strVal val="#ppt_x"/>
                                          </p:val>
                                        </p:tav>
                                        <p:tav tm="100000">
                                          <p:val>
                                            <p:strVal val="#ppt_x"/>
                                          </p:val>
                                        </p:tav>
                                      </p:tavLst>
                                    </p:anim>
                                    <p:anim calcmode="lin" valueType="num">
                                      <p:cBhvr>
                                        <p:cTn id="34" dur="2000" fill="hold"/>
                                        <p:tgtEl>
                                          <p:spTgt spid="23"/>
                                        </p:tgtEl>
                                        <p:attrNameLst>
                                          <p:attrName>ppt_y</p:attrName>
                                        </p:attrNameLst>
                                      </p:cBhvr>
                                      <p:tavLst>
                                        <p:tav tm="0">
                                          <p:val>
                                            <p:strVal val="#ppt_y+.1"/>
                                          </p:val>
                                        </p:tav>
                                        <p:tav tm="100000">
                                          <p:val>
                                            <p:strVal val="#ppt_y"/>
                                          </p:val>
                                        </p:tav>
                                      </p:tavLst>
                                    </p:anim>
                                  </p:childTnLst>
                                </p:cTn>
                              </p:par>
                            </p:childTnLst>
                          </p:cTn>
                        </p:par>
                        <p:par>
                          <p:cTn id="35" fill="hold">
                            <p:stCondLst>
                              <p:cond delay="14000"/>
                            </p:stCondLst>
                            <p:childTnLst>
                              <p:par>
                                <p:cTn id="36" presetID="42" presetClass="entr" presetSubtype="0" fill="hold" grpId="0" nodeType="afterEffect">
                                  <p:stCondLst>
                                    <p:cond delay="200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2000"/>
                                        <p:tgtEl>
                                          <p:spTgt spid="24"/>
                                        </p:tgtEl>
                                      </p:cBhvr>
                                    </p:animEffect>
                                    <p:anim calcmode="lin" valueType="num">
                                      <p:cBhvr>
                                        <p:cTn id="39" dur="2000" fill="hold"/>
                                        <p:tgtEl>
                                          <p:spTgt spid="24"/>
                                        </p:tgtEl>
                                        <p:attrNameLst>
                                          <p:attrName>ppt_x</p:attrName>
                                        </p:attrNameLst>
                                      </p:cBhvr>
                                      <p:tavLst>
                                        <p:tav tm="0">
                                          <p:val>
                                            <p:strVal val="#ppt_x"/>
                                          </p:val>
                                        </p:tav>
                                        <p:tav tm="100000">
                                          <p:val>
                                            <p:strVal val="#ppt_x"/>
                                          </p:val>
                                        </p:tav>
                                      </p:tavLst>
                                    </p:anim>
                                    <p:anim calcmode="lin" valueType="num">
                                      <p:cBhvr>
                                        <p:cTn id="40" dur="2000" fill="hold"/>
                                        <p:tgtEl>
                                          <p:spTgt spid="24"/>
                                        </p:tgtEl>
                                        <p:attrNameLst>
                                          <p:attrName>ppt_y</p:attrName>
                                        </p:attrNameLst>
                                      </p:cBhvr>
                                      <p:tavLst>
                                        <p:tav tm="0">
                                          <p:val>
                                            <p:strVal val="#ppt_y+.1"/>
                                          </p:val>
                                        </p:tav>
                                        <p:tav tm="100000">
                                          <p:val>
                                            <p:strVal val="#ppt_y"/>
                                          </p:val>
                                        </p:tav>
                                      </p:tavLst>
                                    </p:anim>
                                  </p:childTnLst>
                                </p:cTn>
                              </p:par>
                            </p:childTnLst>
                          </p:cTn>
                        </p:par>
                        <p:par>
                          <p:cTn id="41" fill="hold">
                            <p:stCondLst>
                              <p:cond delay="18000"/>
                            </p:stCondLst>
                            <p:childTnLst>
                              <p:par>
                                <p:cTn id="42" presetID="42" presetClass="entr" presetSubtype="0" fill="hold" grpId="0" nodeType="afterEffect">
                                  <p:stCondLst>
                                    <p:cond delay="200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2000"/>
                                        <p:tgtEl>
                                          <p:spTgt spid="25"/>
                                        </p:tgtEl>
                                      </p:cBhvr>
                                    </p:animEffect>
                                    <p:anim calcmode="lin" valueType="num">
                                      <p:cBhvr>
                                        <p:cTn id="45" dur="2000" fill="hold"/>
                                        <p:tgtEl>
                                          <p:spTgt spid="25"/>
                                        </p:tgtEl>
                                        <p:attrNameLst>
                                          <p:attrName>ppt_x</p:attrName>
                                        </p:attrNameLst>
                                      </p:cBhvr>
                                      <p:tavLst>
                                        <p:tav tm="0">
                                          <p:val>
                                            <p:strVal val="#ppt_x"/>
                                          </p:val>
                                        </p:tav>
                                        <p:tav tm="100000">
                                          <p:val>
                                            <p:strVal val="#ppt_x"/>
                                          </p:val>
                                        </p:tav>
                                      </p:tavLst>
                                    </p:anim>
                                    <p:anim calcmode="lin" valueType="num">
                                      <p:cBhvr>
                                        <p:cTn id="46" dur="2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2"/>
                </p:tgtEl>
              </p:cMediaNode>
            </p:audio>
          </p:childTnLst>
        </p:cTn>
      </p:par>
    </p:tnLst>
    <p:bldLst>
      <p:bldP spid="23" grpId="0"/>
      <p:bldP spid="24"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4C63"/>
        </a:solidFill>
        <a:effectLst/>
      </p:bgPr>
    </p:bg>
    <p:spTree>
      <p:nvGrpSpPr>
        <p:cNvPr id="1" name=""/>
        <p:cNvGrpSpPr/>
        <p:nvPr/>
      </p:nvGrpSpPr>
      <p:grpSpPr>
        <a:xfrm>
          <a:off x="0" y="0"/>
          <a:ext cx="0" cy="0"/>
          <a:chOff x="0" y="0"/>
          <a:chExt cx="0" cy="0"/>
        </a:xfrm>
      </p:grpSpPr>
      <p:sp>
        <p:nvSpPr>
          <p:cNvPr id="2" name="AutoShape 2"/>
          <p:cNvSpPr/>
          <p:nvPr/>
        </p:nvSpPr>
        <p:spPr>
          <a:xfrm rot="-5400000">
            <a:off x="7254939" y="5226917"/>
            <a:ext cx="10463359" cy="0"/>
          </a:xfrm>
          <a:prstGeom prst="line">
            <a:avLst/>
          </a:prstGeom>
          <a:ln w="9525" cap="flat">
            <a:solidFill>
              <a:srgbClr val="CDC8C1"/>
            </a:solidFill>
            <a:prstDash val="solid"/>
            <a:headEnd type="none" w="sm" len="sm"/>
            <a:tailEnd type="none" w="sm" len="sm"/>
          </a:ln>
        </p:spPr>
      </p:sp>
      <p:grpSp>
        <p:nvGrpSpPr>
          <p:cNvPr id="3" name="Group 3"/>
          <p:cNvGrpSpPr>
            <a:grpSpLocks noChangeAspect="1"/>
          </p:cNvGrpSpPr>
          <p:nvPr/>
        </p:nvGrpSpPr>
        <p:grpSpPr>
          <a:xfrm>
            <a:off x="8581032" y="4616838"/>
            <a:ext cx="9084449" cy="5529184"/>
            <a:chOff x="0" y="0"/>
            <a:chExt cx="10433050" cy="6350000"/>
          </a:xfrm>
        </p:grpSpPr>
        <p:sp>
          <p:nvSpPr>
            <p:cNvPr id="4" name="Freeform 4"/>
            <p:cNvSpPr/>
            <p:nvPr/>
          </p:nvSpPr>
          <p:spPr>
            <a:xfrm>
              <a:off x="0" y="0"/>
              <a:ext cx="10433050" cy="6350000"/>
            </a:xfrm>
            <a:custGeom>
              <a:avLst/>
              <a:gdLst/>
              <a:ahLst/>
              <a:cxnLst/>
              <a:rect l="l" t="t" r="r" b="b"/>
              <a:pathLst>
                <a:path w="10433050" h="6350000">
                  <a:moveTo>
                    <a:pt x="2595880" y="0"/>
                  </a:moveTo>
                  <a:lnTo>
                    <a:pt x="7837170" y="0"/>
                  </a:lnTo>
                  <a:cubicBezTo>
                    <a:pt x="9271000" y="0"/>
                    <a:pt x="10433050" y="1162050"/>
                    <a:pt x="10433050" y="2595880"/>
                  </a:cubicBezTo>
                  <a:cubicBezTo>
                    <a:pt x="10433050" y="2595880"/>
                    <a:pt x="10433050" y="2595880"/>
                    <a:pt x="10433050" y="2595880"/>
                  </a:cubicBezTo>
                  <a:lnTo>
                    <a:pt x="10433050" y="6350000"/>
                  </a:lnTo>
                  <a:lnTo>
                    <a:pt x="10433050" y="6350000"/>
                  </a:lnTo>
                  <a:lnTo>
                    <a:pt x="0" y="6350000"/>
                  </a:lnTo>
                  <a:lnTo>
                    <a:pt x="0" y="6350000"/>
                  </a:lnTo>
                  <a:lnTo>
                    <a:pt x="0" y="2595880"/>
                  </a:lnTo>
                  <a:cubicBezTo>
                    <a:pt x="0" y="1162050"/>
                    <a:pt x="1162050" y="0"/>
                    <a:pt x="2595880" y="0"/>
                  </a:cubicBezTo>
                  <a:cubicBezTo>
                    <a:pt x="2595880" y="0"/>
                    <a:pt x="2595880" y="0"/>
                    <a:pt x="2595880" y="0"/>
                  </a:cubicBezTo>
                  <a:close/>
                </a:path>
              </a:pathLst>
            </a:custGeom>
            <a:blipFill>
              <a:blip r:embed="rId6"/>
              <a:stretch>
                <a:fillRect t="-1922" b="-1922"/>
              </a:stretch>
            </a:blipFill>
          </p:spPr>
        </p:sp>
      </p:grpSp>
      <p:sp>
        <p:nvSpPr>
          <p:cNvPr id="5" name="TextBox 5"/>
          <p:cNvSpPr txBox="1"/>
          <p:nvPr/>
        </p:nvSpPr>
        <p:spPr>
          <a:xfrm>
            <a:off x="1375071" y="1599573"/>
            <a:ext cx="15537858" cy="2073646"/>
          </a:xfrm>
          <a:prstGeom prst="rect">
            <a:avLst/>
          </a:prstGeom>
        </p:spPr>
        <p:txBody>
          <a:bodyPr lIns="0" tIns="0" rIns="0" bIns="0" rtlCol="0" anchor="t">
            <a:spAutoFit/>
          </a:bodyPr>
          <a:lstStyle/>
          <a:p>
            <a:pPr>
              <a:lnSpc>
                <a:spcPts val="8165"/>
              </a:lnSpc>
            </a:pPr>
            <a:r>
              <a:rPr lang="en-US" sz="7100">
                <a:solidFill>
                  <a:srgbClr val="FFFFFF"/>
                </a:solidFill>
                <a:latin typeface="Montserrat Extra-Bold"/>
              </a:rPr>
              <a:t>PHYSICAL EFFECTS</a:t>
            </a:r>
          </a:p>
          <a:p>
            <a:pPr marL="0" lvl="0" indent="0">
              <a:lnSpc>
                <a:spcPts val="8165"/>
              </a:lnSpc>
            </a:pPr>
            <a:r>
              <a:rPr lang="en-US" sz="7100">
                <a:solidFill>
                  <a:srgbClr val="FFFFFF"/>
                </a:solidFill>
                <a:latin typeface="Montserrat Extra-Bold"/>
              </a:rPr>
              <a:t>OF CYBERBULLYING</a:t>
            </a:r>
          </a:p>
        </p:txBody>
      </p:sp>
      <p:grpSp>
        <p:nvGrpSpPr>
          <p:cNvPr id="6" name="Group 6"/>
          <p:cNvGrpSpPr/>
          <p:nvPr/>
        </p:nvGrpSpPr>
        <p:grpSpPr>
          <a:xfrm>
            <a:off x="1028700" y="4616838"/>
            <a:ext cx="6851049" cy="392853"/>
            <a:chOff x="0" y="0"/>
            <a:chExt cx="9134732" cy="523804"/>
          </a:xfrm>
        </p:grpSpPr>
        <p:sp>
          <p:nvSpPr>
            <p:cNvPr id="7" name="TextBox 7"/>
            <p:cNvSpPr txBox="1"/>
            <p:nvPr/>
          </p:nvSpPr>
          <p:spPr>
            <a:xfrm>
              <a:off x="888970" y="-38100"/>
              <a:ext cx="8245762" cy="515532"/>
            </a:xfrm>
            <a:prstGeom prst="rect">
              <a:avLst/>
            </a:prstGeom>
          </p:spPr>
          <p:txBody>
            <a:bodyPr lIns="0" tIns="0" rIns="0" bIns="0" rtlCol="0" anchor="t">
              <a:spAutoFit/>
            </a:bodyPr>
            <a:lstStyle/>
            <a:p>
              <a:pPr>
                <a:lnSpc>
                  <a:spcPts val="3359"/>
                </a:lnSpc>
                <a:spcBef>
                  <a:spcPct val="0"/>
                </a:spcBef>
              </a:pPr>
              <a:r>
                <a:rPr lang="en-US" sz="2400">
                  <a:solidFill>
                    <a:srgbClr val="FFFFFF"/>
                  </a:solidFill>
                  <a:latin typeface="Montserrat Semi-Bold"/>
                </a:rPr>
                <a:t>Gastrointestinal issues</a:t>
              </a:r>
            </a:p>
          </p:txBody>
        </p:sp>
        <p:sp>
          <p:nvSpPr>
            <p:cNvPr id="8" name="TextBox 8"/>
            <p:cNvSpPr txBox="1"/>
            <p:nvPr/>
          </p:nvSpPr>
          <p:spPr>
            <a:xfrm>
              <a:off x="0" y="-6985"/>
              <a:ext cx="625749" cy="530789"/>
            </a:xfrm>
            <a:prstGeom prst="rect">
              <a:avLst/>
            </a:prstGeom>
          </p:spPr>
          <p:txBody>
            <a:bodyPr lIns="0" tIns="0" rIns="0" bIns="0" rtlCol="0" anchor="t">
              <a:spAutoFit/>
            </a:bodyPr>
            <a:lstStyle/>
            <a:p>
              <a:pPr algn="r">
                <a:lnSpc>
                  <a:spcPts val="3359"/>
                </a:lnSpc>
                <a:spcBef>
                  <a:spcPct val="0"/>
                </a:spcBef>
              </a:pPr>
              <a:r>
                <a:rPr lang="en-US" sz="2400">
                  <a:solidFill>
                    <a:srgbClr val="FFFFFF"/>
                  </a:solidFill>
                  <a:latin typeface="Open Sauce Bold"/>
                </a:rPr>
                <a:t>1</a:t>
              </a:r>
            </a:p>
          </p:txBody>
        </p:sp>
      </p:grpSp>
      <p:grpSp>
        <p:nvGrpSpPr>
          <p:cNvPr id="9" name="Group 9"/>
          <p:cNvGrpSpPr/>
          <p:nvPr/>
        </p:nvGrpSpPr>
        <p:grpSpPr>
          <a:xfrm>
            <a:off x="1028700" y="5295090"/>
            <a:ext cx="6851049" cy="451842"/>
            <a:chOff x="0" y="0"/>
            <a:chExt cx="9134732" cy="602456"/>
          </a:xfrm>
        </p:grpSpPr>
        <p:sp>
          <p:nvSpPr>
            <p:cNvPr id="10" name="TextBox 10"/>
            <p:cNvSpPr txBox="1"/>
            <p:nvPr/>
          </p:nvSpPr>
          <p:spPr>
            <a:xfrm>
              <a:off x="0" y="71667"/>
              <a:ext cx="625749" cy="530789"/>
            </a:xfrm>
            <a:prstGeom prst="rect">
              <a:avLst/>
            </a:prstGeom>
          </p:spPr>
          <p:txBody>
            <a:bodyPr lIns="0" tIns="0" rIns="0" bIns="0" rtlCol="0" anchor="t">
              <a:spAutoFit/>
            </a:bodyPr>
            <a:lstStyle/>
            <a:p>
              <a:pPr algn="r">
                <a:lnSpc>
                  <a:spcPts val="3359"/>
                </a:lnSpc>
                <a:spcBef>
                  <a:spcPct val="0"/>
                </a:spcBef>
              </a:pPr>
              <a:r>
                <a:rPr lang="en-US" sz="2400">
                  <a:solidFill>
                    <a:srgbClr val="FFFFFF"/>
                  </a:solidFill>
                  <a:latin typeface="Open Sauce Bold"/>
                </a:rPr>
                <a:t>2</a:t>
              </a:r>
            </a:p>
          </p:txBody>
        </p:sp>
        <p:sp>
          <p:nvSpPr>
            <p:cNvPr id="11" name="TextBox 11"/>
            <p:cNvSpPr txBox="1"/>
            <p:nvPr/>
          </p:nvSpPr>
          <p:spPr>
            <a:xfrm>
              <a:off x="888970" y="-38100"/>
              <a:ext cx="8245762" cy="515532"/>
            </a:xfrm>
            <a:prstGeom prst="rect">
              <a:avLst/>
            </a:prstGeom>
          </p:spPr>
          <p:txBody>
            <a:bodyPr lIns="0" tIns="0" rIns="0" bIns="0" rtlCol="0" anchor="t">
              <a:spAutoFit/>
            </a:bodyPr>
            <a:lstStyle/>
            <a:p>
              <a:pPr>
                <a:lnSpc>
                  <a:spcPts val="3359"/>
                </a:lnSpc>
                <a:spcBef>
                  <a:spcPct val="0"/>
                </a:spcBef>
              </a:pPr>
              <a:r>
                <a:rPr lang="en-US" sz="2400">
                  <a:solidFill>
                    <a:srgbClr val="FFFFFF"/>
                  </a:solidFill>
                  <a:latin typeface="Montserrat Semi-Bold"/>
                </a:rPr>
                <a:t>Disordered eating</a:t>
              </a:r>
            </a:p>
          </p:txBody>
        </p:sp>
      </p:grpSp>
      <p:grpSp>
        <p:nvGrpSpPr>
          <p:cNvPr id="12" name="Group 12"/>
          <p:cNvGrpSpPr/>
          <p:nvPr/>
        </p:nvGrpSpPr>
        <p:grpSpPr>
          <a:xfrm>
            <a:off x="1028700" y="6032331"/>
            <a:ext cx="6851049" cy="392853"/>
            <a:chOff x="0" y="0"/>
            <a:chExt cx="9134732" cy="523804"/>
          </a:xfrm>
        </p:grpSpPr>
        <p:sp>
          <p:nvSpPr>
            <p:cNvPr id="13" name="TextBox 13"/>
            <p:cNvSpPr txBox="1"/>
            <p:nvPr/>
          </p:nvSpPr>
          <p:spPr>
            <a:xfrm>
              <a:off x="0" y="-6985"/>
              <a:ext cx="625749" cy="530789"/>
            </a:xfrm>
            <a:prstGeom prst="rect">
              <a:avLst/>
            </a:prstGeom>
          </p:spPr>
          <p:txBody>
            <a:bodyPr lIns="0" tIns="0" rIns="0" bIns="0" rtlCol="0" anchor="t">
              <a:spAutoFit/>
            </a:bodyPr>
            <a:lstStyle/>
            <a:p>
              <a:pPr algn="r">
                <a:lnSpc>
                  <a:spcPts val="3359"/>
                </a:lnSpc>
                <a:spcBef>
                  <a:spcPct val="0"/>
                </a:spcBef>
              </a:pPr>
              <a:r>
                <a:rPr lang="en-US" sz="2400">
                  <a:solidFill>
                    <a:srgbClr val="FFFFFF"/>
                  </a:solidFill>
                  <a:latin typeface="Open Sauce Bold"/>
                </a:rPr>
                <a:t>3</a:t>
              </a:r>
            </a:p>
          </p:txBody>
        </p:sp>
        <p:sp>
          <p:nvSpPr>
            <p:cNvPr id="14" name="TextBox 14"/>
            <p:cNvSpPr txBox="1"/>
            <p:nvPr/>
          </p:nvSpPr>
          <p:spPr>
            <a:xfrm>
              <a:off x="888970" y="-38100"/>
              <a:ext cx="8245762" cy="515532"/>
            </a:xfrm>
            <a:prstGeom prst="rect">
              <a:avLst/>
            </a:prstGeom>
          </p:spPr>
          <p:txBody>
            <a:bodyPr lIns="0" tIns="0" rIns="0" bIns="0" rtlCol="0" anchor="t">
              <a:spAutoFit/>
            </a:bodyPr>
            <a:lstStyle/>
            <a:p>
              <a:pPr>
                <a:lnSpc>
                  <a:spcPts val="3359"/>
                </a:lnSpc>
                <a:spcBef>
                  <a:spcPct val="0"/>
                </a:spcBef>
              </a:pPr>
              <a:r>
                <a:rPr lang="en-US" sz="2400">
                  <a:solidFill>
                    <a:srgbClr val="FFFFFF"/>
                  </a:solidFill>
                  <a:latin typeface="Montserrat Semi-Bold"/>
                </a:rPr>
                <a:t>Sleep disturbances</a:t>
              </a:r>
            </a:p>
          </p:txBody>
        </p:sp>
      </p:grpSp>
      <p:pic>
        <p:nvPicPr>
          <p:cNvPr id="23" name="Audio 22">
            <a:hlinkClick r:id="" action="ppaction://media"/>
            <a:extLst>
              <a:ext uri="{FF2B5EF4-FFF2-40B4-BE49-F238E27FC236}">
                <a16:creationId xmlns:a16="http://schemas.microsoft.com/office/drawing/2014/main" id="{00DF54D7-84D1-C673-92F5-19D6A726A42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7322800" y="9321800"/>
            <a:ext cx="812800" cy="812800"/>
          </a:xfrm>
          <a:prstGeom prst="rect">
            <a:avLst/>
          </a:prstGeom>
        </p:spPr>
      </p:pic>
      <p:sp>
        <p:nvSpPr>
          <p:cNvPr id="24" name="TextBox 23">
            <a:extLst>
              <a:ext uri="{FF2B5EF4-FFF2-40B4-BE49-F238E27FC236}">
                <a16:creationId xmlns:a16="http://schemas.microsoft.com/office/drawing/2014/main" id="{85F663E2-598E-1667-7B25-92E2F7C15BA6}"/>
              </a:ext>
            </a:extLst>
          </p:cNvPr>
          <p:cNvSpPr txBox="1"/>
          <p:nvPr/>
        </p:nvSpPr>
        <p:spPr>
          <a:xfrm>
            <a:off x="5743840" y="4492275"/>
            <a:ext cx="2933011" cy="461665"/>
          </a:xfrm>
          <a:prstGeom prst="rect">
            <a:avLst/>
          </a:prstGeom>
          <a:noFill/>
        </p:spPr>
        <p:txBody>
          <a:bodyPr wrap="square" rtlCol="0">
            <a:spAutoFit/>
          </a:bodyPr>
          <a:lstStyle/>
          <a:p>
            <a:r>
              <a:rPr lang="en-US" sz="2400" dirty="0">
                <a:solidFill>
                  <a:schemeClr val="bg1"/>
                </a:solidFill>
                <a:latin typeface="Montserrat Extra-Bold Bold" panose="020B0604020202020204" charset="0"/>
              </a:rPr>
              <a:t>(Zhu et al., 2021)</a:t>
            </a:r>
            <a:endParaRPr lang="en-US" sz="2400" dirty="0">
              <a:solidFill>
                <a:schemeClr val="bg1"/>
              </a:solidFill>
            </a:endParaRPr>
          </a:p>
        </p:txBody>
      </p:sp>
      <p:sp>
        <p:nvSpPr>
          <p:cNvPr id="25" name="TextBox 24">
            <a:extLst>
              <a:ext uri="{FF2B5EF4-FFF2-40B4-BE49-F238E27FC236}">
                <a16:creationId xmlns:a16="http://schemas.microsoft.com/office/drawing/2014/main" id="{FF8B9F01-C9A0-0D36-FD08-917A172D815A}"/>
              </a:ext>
            </a:extLst>
          </p:cNvPr>
          <p:cNvSpPr txBox="1"/>
          <p:nvPr/>
        </p:nvSpPr>
        <p:spPr>
          <a:xfrm>
            <a:off x="5738394" y="5132387"/>
            <a:ext cx="2748868" cy="830997"/>
          </a:xfrm>
          <a:prstGeom prst="rect">
            <a:avLst/>
          </a:prstGeom>
          <a:noFill/>
        </p:spPr>
        <p:txBody>
          <a:bodyPr wrap="square" rtlCol="0">
            <a:spAutoFit/>
          </a:bodyPr>
          <a:lstStyle/>
          <a:p>
            <a:r>
              <a:rPr lang="en-US" sz="2400" dirty="0">
                <a:solidFill>
                  <a:schemeClr val="bg1"/>
                </a:solidFill>
                <a:latin typeface="Montserrat Extra-Bold Bold" panose="020B0604020202020204" charset="0"/>
              </a:rPr>
              <a:t>(</a:t>
            </a:r>
            <a:r>
              <a:rPr lang="en-US" sz="2400" dirty="0" err="1">
                <a:solidFill>
                  <a:schemeClr val="bg1"/>
                </a:solidFill>
                <a:latin typeface="Montserrat Extra-Bold Bold" panose="020B0604020202020204" charset="0"/>
              </a:rPr>
              <a:t>Hekfrich</a:t>
            </a:r>
            <a:r>
              <a:rPr lang="en-US" sz="2400" dirty="0">
                <a:solidFill>
                  <a:schemeClr val="bg1"/>
                </a:solidFill>
                <a:latin typeface="Montserrat Extra-Bold Bold" panose="020B0604020202020204" charset="0"/>
              </a:rPr>
              <a:t> et al., 2021)</a:t>
            </a:r>
            <a:endParaRPr lang="en-US" sz="2400" dirty="0">
              <a:solidFill>
                <a:schemeClr val="bg1"/>
              </a:solidFill>
            </a:endParaRPr>
          </a:p>
        </p:txBody>
      </p:sp>
      <p:sp>
        <p:nvSpPr>
          <p:cNvPr id="26" name="TextBox 25">
            <a:extLst>
              <a:ext uri="{FF2B5EF4-FFF2-40B4-BE49-F238E27FC236}">
                <a16:creationId xmlns:a16="http://schemas.microsoft.com/office/drawing/2014/main" id="{9BA8C5CD-4461-5EE9-D323-22BFB46DCF06}"/>
              </a:ext>
            </a:extLst>
          </p:cNvPr>
          <p:cNvSpPr txBox="1"/>
          <p:nvPr/>
        </p:nvSpPr>
        <p:spPr>
          <a:xfrm>
            <a:off x="5738394" y="5912027"/>
            <a:ext cx="2748868" cy="830997"/>
          </a:xfrm>
          <a:prstGeom prst="rect">
            <a:avLst/>
          </a:prstGeom>
          <a:noFill/>
        </p:spPr>
        <p:txBody>
          <a:bodyPr wrap="square" rtlCol="0">
            <a:spAutoFit/>
          </a:bodyPr>
          <a:lstStyle/>
          <a:p>
            <a:r>
              <a:rPr lang="en-US" sz="2400" dirty="0">
                <a:solidFill>
                  <a:schemeClr val="bg1"/>
                </a:solidFill>
                <a:latin typeface="Montserrat Extra-Bold Bold" panose="020B0604020202020204" charset="0"/>
              </a:rPr>
              <a:t>(</a:t>
            </a:r>
            <a:r>
              <a:rPr lang="en-US" sz="2400" dirty="0" err="1">
                <a:solidFill>
                  <a:schemeClr val="bg1"/>
                </a:solidFill>
                <a:latin typeface="Montserrat Extra-Bold Bold" panose="020B0604020202020204" charset="0"/>
              </a:rPr>
              <a:t>Polanin</a:t>
            </a:r>
            <a:r>
              <a:rPr lang="en-US" sz="2400" dirty="0">
                <a:solidFill>
                  <a:schemeClr val="bg1"/>
                </a:solidFill>
                <a:latin typeface="Montserrat Extra-Bold Bold" panose="020B0604020202020204" charset="0"/>
              </a:rPr>
              <a:t> et al., 2021)</a:t>
            </a:r>
            <a:endParaRPr lang="en-US" sz="2400" dirty="0">
              <a:solidFill>
                <a:schemeClr val="bg1"/>
              </a:solidFill>
            </a:endParaRPr>
          </a:p>
        </p:txBody>
      </p:sp>
    </p:spTree>
    <p:custDataLst>
      <p:tags r:id="rId1"/>
    </p:custDataLst>
  </p:cSld>
  <p:clrMapOvr>
    <a:masterClrMapping/>
  </p:clrMapOvr>
  <p:transition spd="slow" advTm="632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par>
                                <p:cTn id="7" presetID="42" presetClass="entr" presetSubtype="0" fill="hold" nodeType="withEffect">
                                  <p:stCondLst>
                                    <p:cond delay="10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2000"/>
                                        <p:tgtEl>
                                          <p:spTgt spid="3"/>
                                        </p:tgtEl>
                                      </p:cBhvr>
                                    </p:animEffect>
                                    <p:anim calcmode="lin" valueType="num">
                                      <p:cBhvr>
                                        <p:cTn id="10" dur="2000" fill="hold"/>
                                        <p:tgtEl>
                                          <p:spTgt spid="3"/>
                                        </p:tgtEl>
                                        <p:attrNameLst>
                                          <p:attrName>ppt_x</p:attrName>
                                        </p:attrNameLst>
                                      </p:cBhvr>
                                      <p:tavLst>
                                        <p:tav tm="0">
                                          <p:val>
                                            <p:strVal val="#ppt_x"/>
                                          </p:val>
                                        </p:tav>
                                        <p:tav tm="100000">
                                          <p:val>
                                            <p:strVal val="#ppt_x"/>
                                          </p:val>
                                        </p:tav>
                                      </p:tavLst>
                                    </p:anim>
                                    <p:anim calcmode="lin" valueType="num">
                                      <p:cBhvr>
                                        <p:cTn id="11" dur="2000" fill="hold"/>
                                        <p:tgtEl>
                                          <p:spTgt spid="3"/>
                                        </p:tgtEl>
                                        <p:attrNameLst>
                                          <p:attrName>ppt_y</p:attrName>
                                        </p:attrNameLst>
                                      </p:cBhvr>
                                      <p:tavLst>
                                        <p:tav tm="0">
                                          <p:val>
                                            <p:strVal val="#ppt_y+.1"/>
                                          </p:val>
                                        </p:tav>
                                        <p:tav tm="100000">
                                          <p:val>
                                            <p:strVal val="#ppt_y"/>
                                          </p:val>
                                        </p:tav>
                                      </p:tavLst>
                                    </p:anim>
                                  </p:childTnLst>
                                </p:cTn>
                              </p:par>
                            </p:childTnLst>
                          </p:cTn>
                        </p:par>
                        <p:par>
                          <p:cTn id="12" fill="hold">
                            <p:stCondLst>
                              <p:cond delay="3000"/>
                            </p:stCondLst>
                            <p:childTnLst>
                              <p:par>
                                <p:cTn id="13" presetID="42" presetClass="entr" presetSubtype="0" fill="hold" grpId="0" nodeType="afterEffect">
                                  <p:stCondLst>
                                    <p:cond delay="20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0"/>
                                        <p:tgtEl>
                                          <p:spTgt spid="5"/>
                                        </p:tgtEl>
                                      </p:cBhvr>
                                    </p:animEffect>
                                    <p:anim calcmode="lin" valueType="num">
                                      <p:cBhvr>
                                        <p:cTn id="16" dur="2000" fill="hold"/>
                                        <p:tgtEl>
                                          <p:spTgt spid="5"/>
                                        </p:tgtEl>
                                        <p:attrNameLst>
                                          <p:attrName>ppt_x</p:attrName>
                                        </p:attrNameLst>
                                      </p:cBhvr>
                                      <p:tavLst>
                                        <p:tav tm="0">
                                          <p:val>
                                            <p:strVal val="#ppt_x"/>
                                          </p:val>
                                        </p:tav>
                                        <p:tav tm="100000">
                                          <p:val>
                                            <p:strVal val="#ppt_x"/>
                                          </p:val>
                                        </p:tav>
                                      </p:tavLst>
                                    </p:anim>
                                    <p:anim calcmode="lin" valueType="num">
                                      <p:cBhvr>
                                        <p:cTn id="17" dur="2000" fill="hold"/>
                                        <p:tgtEl>
                                          <p:spTgt spid="5"/>
                                        </p:tgtEl>
                                        <p:attrNameLst>
                                          <p:attrName>ppt_y</p:attrName>
                                        </p:attrNameLst>
                                      </p:cBhvr>
                                      <p:tavLst>
                                        <p:tav tm="0">
                                          <p:val>
                                            <p:strVal val="#ppt_y+.1"/>
                                          </p:val>
                                        </p:tav>
                                        <p:tav tm="100000">
                                          <p:val>
                                            <p:strVal val="#ppt_y"/>
                                          </p:val>
                                        </p:tav>
                                      </p:tavLst>
                                    </p:anim>
                                  </p:childTnLst>
                                </p:cTn>
                              </p:par>
                            </p:childTnLst>
                          </p:cTn>
                        </p:par>
                        <p:par>
                          <p:cTn id="18" fill="hold">
                            <p:stCondLst>
                              <p:cond delay="7000"/>
                            </p:stCondLst>
                            <p:childTnLst>
                              <p:par>
                                <p:cTn id="19" presetID="42" presetClass="entr" presetSubtype="0" fill="hold" nodeType="afterEffect">
                                  <p:stCondLst>
                                    <p:cond delay="20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000"/>
                                        <p:tgtEl>
                                          <p:spTgt spid="6"/>
                                        </p:tgtEl>
                                      </p:cBhvr>
                                    </p:animEffect>
                                    <p:anim calcmode="lin" valueType="num">
                                      <p:cBhvr>
                                        <p:cTn id="22" dur="2000" fill="hold"/>
                                        <p:tgtEl>
                                          <p:spTgt spid="6"/>
                                        </p:tgtEl>
                                        <p:attrNameLst>
                                          <p:attrName>ppt_x</p:attrName>
                                        </p:attrNameLst>
                                      </p:cBhvr>
                                      <p:tavLst>
                                        <p:tav tm="0">
                                          <p:val>
                                            <p:strVal val="#ppt_x"/>
                                          </p:val>
                                        </p:tav>
                                        <p:tav tm="100000">
                                          <p:val>
                                            <p:strVal val="#ppt_x"/>
                                          </p:val>
                                        </p:tav>
                                      </p:tavLst>
                                    </p:anim>
                                    <p:anim calcmode="lin" valueType="num">
                                      <p:cBhvr>
                                        <p:cTn id="23" dur="2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11000"/>
                            </p:stCondLst>
                            <p:childTnLst>
                              <p:par>
                                <p:cTn id="25" presetID="42" presetClass="entr" presetSubtype="0" fill="hold" grpId="0" nodeType="afterEffect">
                                  <p:stCondLst>
                                    <p:cond delay="10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2000"/>
                                        <p:tgtEl>
                                          <p:spTgt spid="24"/>
                                        </p:tgtEl>
                                      </p:cBhvr>
                                    </p:animEffect>
                                    <p:anim calcmode="lin" valueType="num">
                                      <p:cBhvr>
                                        <p:cTn id="28" dur="2000" fill="hold"/>
                                        <p:tgtEl>
                                          <p:spTgt spid="24"/>
                                        </p:tgtEl>
                                        <p:attrNameLst>
                                          <p:attrName>ppt_x</p:attrName>
                                        </p:attrNameLst>
                                      </p:cBhvr>
                                      <p:tavLst>
                                        <p:tav tm="0">
                                          <p:val>
                                            <p:strVal val="#ppt_x"/>
                                          </p:val>
                                        </p:tav>
                                        <p:tav tm="100000">
                                          <p:val>
                                            <p:strVal val="#ppt_x"/>
                                          </p:val>
                                        </p:tav>
                                      </p:tavLst>
                                    </p:anim>
                                    <p:anim calcmode="lin" valueType="num">
                                      <p:cBhvr>
                                        <p:cTn id="29" dur="2000" fill="hold"/>
                                        <p:tgtEl>
                                          <p:spTgt spid="24"/>
                                        </p:tgtEl>
                                        <p:attrNameLst>
                                          <p:attrName>ppt_y</p:attrName>
                                        </p:attrNameLst>
                                      </p:cBhvr>
                                      <p:tavLst>
                                        <p:tav tm="0">
                                          <p:val>
                                            <p:strVal val="#ppt_y+.1"/>
                                          </p:val>
                                        </p:tav>
                                        <p:tav tm="100000">
                                          <p:val>
                                            <p:strVal val="#ppt_y"/>
                                          </p:val>
                                        </p:tav>
                                      </p:tavLst>
                                    </p:anim>
                                  </p:childTnLst>
                                </p:cTn>
                              </p:par>
                            </p:childTnLst>
                          </p:cTn>
                        </p:par>
                        <p:par>
                          <p:cTn id="30" fill="hold">
                            <p:stCondLst>
                              <p:cond delay="14000"/>
                            </p:stCondLst>
                            <p:childTnLst>
                              <p:par>
                                <p:cTn id="31" presetID="42" presetClass="entr" presetSubtype="0" fill="hold" nodeType="afterEffect">
                                  <p:stCondLst>
                                    <p:cond delay="20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2000"/>
                                        <p:tgtEl>
                                          <p:spTgt spid="9"/>
                                        </p:tgtEl>
                                      </p:cBhvr>
                                    </p:animEffect>
                                    <p:anim calcmode="lin" valueType="num">
                                      <p:cBhvr>
                                        <p:cTn id="34" dur="2000" fill="hold"/>
                                        <p:tgtEl>
                                          <p:spTgt spid="9"/>
                                        </p:tgtEl>
                                        <p:attrNameLst>
                                          <p:attrName>ppt_x</p:attrName>
                                        </p:attrNameLst>
                                      </p:cBhvr>
                                      <p:tavLst>
                                        <p:tav tm="0">
                                          <p:val>
                                            <p:strVal val="#ppt_x"/>
                                          </p:val>
                                        </p:tav>
                                        <p:tav tm="100000">
                                          <p:val>
                                            <p:strVal val="#ppt_x"/>
                                          </p:val>
                                        </p:tav>
                                      </p:tavLst>
                                    </p:anim>
                                    <p:anim calcmode="lin" valueType="num">
                                      <p:cBhvr>
                                        <p:cTn id="35" dur="2000" fill="hold"/>
                                        <p:tgtEl>
                                          <p:spTgt spid="9"/>
                                        </p:tgtEl>
                                        <p:attrNameLst>
                                          <p:attrName>ppt_y</p:attrName>
                                        </p:attrNameLst>
                                      </p:cBhvr>
                                      <p:tavLst>
                                        <p:tav tm="0">
                                          <p:val>
                                            <p:strVal val="#ppt_y+.1"/>
                                          </p:val>
                                        </p:tav>
                                        <p:tav tm="100000">
                                          <p:val>
                                            <p:strVal val="#ppt_y"/>
                                          </p:val>
                                        </p:tav>
                                      </p:tavLst>
                                    </p:anim>
                                  </p:childTnLst>
                                </p:cTn>
                              </p:par>
                            </p:childTnLst>
                          </p:cTn>
                        </p:par>
                        <p:par>
                          <p:cTn id="36" fill="hold">
                            <p:stCondLst>
                              <p:cond delay="18000"/>
                            </p:stCondLst>
                            <p:childTnLst>
                              <p:par>
                                <p:cTn id="37" presetID="42" presetClass="entr" presetSubtype="0" fill="hold" grpId="0" nodeType="afterEffect">
                                  <p:stCondLst>
                                    <p:cond delay="200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2000"/>
                                        <p:tgtEl>
                                          <p:spTgt spid="25"/>
                                        </p:tgtEl>
                                      </p:cBhvr>
                                    </p:animEffect>
                                    <p:anim calcmode="lin" valueType="num">
                                      <p:cBhvr>
                                        <p:cTn id="40" dur="2000" fill="hold"/>
                                        <p:tgtEl>
                                          <p:spTgt spid="25"/>
                                        </p:tgtEl>
                                        <p:attrNameLst>
                                          <p:attrName>ppt_x</p:attrName>
                                        </p:attrNameLst>
                                      </p:cBhvr>
                                      <p:tavLst>
                                        <p:tav tm="0">
                                          <p:val>
                                            <p:strVal val="#ppt_x"/>
                                          </p:val>
                                        </p:tav>
                                        <p:tav tm="100000">
                                          <p:val>
                                            <p:strVal val="#ppt_x"/>
                                          </p:val>
                                        </p:tav>
                                      </p:tavLst>
                                    </p:anim>
                                    <p:anim calcmode="lin" valueType="num">
                                      <p:cBhvr>
                                        <p:cTn id="41" dur="2000" fill="hold"/>
                                        <p:tgtEl>
                                          <p:spTgt spid="25"/>
                                        </p:tgtEl>
                                        <p:attrNameLst>
                                          <p:attrName>ppt_y</p:attrName>
                                        </p:attrNameLst>
                                      </p:cBhvr>
                                      <p:tavLst>
                                        <p:tav tm="0">
                                          <p:val>
                                            <p:strVal val="#ppt_y+.1"/>
                                          </p:val>
                                        </p:tav>
                                        <p:tav tm="100000">
                                          <p:val>
                                            <p:strVal val="#ppt_y"/>
                                          </p:val>
                                        </p:tav>
                                      </p:tavLst>
                                    </p:anim>
                                  </p:childTnLst>
                                </p:cTn>
                              </p:par>
                            </p:childTnLst>
                          </p:cTn>
                        </p:par>
                        <p:par>
                          <p:cTn id="42" fill="hold">
                            <p:stCondLst>
                              <p:cond delay="22000"/>
                            </p:stCondLst>
                            <p:childTnLst>
                              <p:par>
                                <p:cTn id="43" presetID="42" presetClass="entr" presetSubtype="0" fill="hold" nodeType="afterEffect">
                                  <p:stCondLst>
                                    <p:cond delay="200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2000"/>
                                        <p:tgtEl>
                                          <p:spTgt spid="12"/>
                                        </p:tgtEl>
                                      </p:cBhvr>
                                    </p:animEffect>
                                    <p:anim calcmode="lin" valueType="num">
                                      <p:cBhvr>
                                        <p:cTn id="46" dur="2000" fill="hold"/>
                                        <p:tgtEl>
                                          <p:spTgt spid="12"/>
                                        </p:tgtEl>
                                        <p:attrNameLst>
                                          <p:attrName>ppt_x</p:attrName>
                                        </p:attrNameLst>
                                      </p:cBhvr>
                                      <p:tavLst>
                                        <p:tav tm="0">
                                          <p:val>
                                            <p:strVal val="#ppt_x"/>
                                          </p:val>
                                        </p:tav>
                                        <p:tav tm="100000">
                                          <p:val>
                                            <p:strVal val="#ppt_x"/>
                                          </p:val>
                                        </p:tav>
                                      </p:tavLst>
                                    </p:anim>
                                    <p:anim calcmode="lin" valueType="num">
                                      <p:cBhvr>
                                        <p:cTn id="47" dur="2000" fill="hold"/>
                                        <p:tgtEl>
                                          <p:spTgt spid="12"/>
                                        </p:tgtEl>
                                        <p:attrNameLst>
                                          <p:attrName>ppt_y</p:attrName>
                                        </p:attrNameLst>
                                      </p:cBhvr>
                                      <p:tavLst>
                                        <p:tav tm="0">
                                          <p:val>
                                            <p:strVal val="#ppt_y+.1"/>
                                          </p:val>
                                        </p:tav>
                                        <p:tav tm="100000">
                                          <p:val>
                                            <p:strVal val="#ppt_y"/>
                                          </p:val>
                                        </p:tav>
                                      </p:tavLst>
                                    </p:anim>
                                  </p:childTnLst>
                                </p:cTn>
                              </p:par>
                            </p:childTnLst>
                          </p:cTn>
                        </p:par>
                        <p:par>
                          <p:cTn id="48" fill="hold">
                            <p:stCondLst>
                              <p:cond delay="26000"/>
                            </p:stCondLst>
                            <p:childTnLst>
                              <p:par>
                                <p:cTn id="49" presetID="42" presetClass="entr" presetSubtype="0" fill="hold" grpId="0" nodeType="afterEffect">
                                  <p:stCondLst>
                                    <p:cond delay="20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2000"/>
                                        <p:tgtEl>
                                          <p:spTgt spid="26"/>
                                        </p:tgtEl>
                                      </p:cBhvr>
                                    </p:animEffect>
                                    <p:anim calcmode="lin" valueType="num">
                                      <p:cBhvr>
                                        <p:cTn id="52" dur="2000" fill="hold"/>
                                        <p:tgtEl>
                                          <p:spTgt spid="26"/>
                                        </p:tgtEl>
                                        <p:attrNameLst>
                                          <p:attrName>ppt_x</p:attrName>
                                        </p:attrNameLst>
                                      </p:cBhvr>
                                      <p:tavLst>
                                        <p:tav tm="0">
                                          <p:val>
                                            <p:strVal val="#ppt_x"/>
                                          </p:val>
                                        </p:tav>
                                        <p:tav tm="100000">
                                          <p:val>
                                            <p:strVal val="#ppt_x"/>
                                          </p:val>
                                        </p:tav>
                                      </p:tavLst>
                                    </p:anim>
                                    <p:anim calcmode="lin" valueType="num">
                                      <p:cBhvr>
                                        <p:cTn id="53" dur="2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4" fill="hold" display="0">
                  <p:stCondLst>
                    <p:cond delay="indefinite"/>
                  </p:stCondLst>
                  <p:endCondLst>
                    <p:cond evt="onStopAudio" delay="0">
                      <p:tgtEl>
                        <p:sldTgt/>
                      </p:tgtEl>
                    </p:cond>
                  </p:endCondLst>
                </p:cTn>
                <p:tgtEl>
                  <p:spTgt spid="23"/>
                </p:tgtEl>
              </p:cMediaNode>
            </p:audio>
          </p:childTnLst>
        </p:cTn>
      </p:par>
    </p:tnLst>
    <p:bldLst>
      <p:bldP spid="5" grpId="0"/>
      <p:bldP spid="24" grpId="0"/>
      <p:bldP spid="25" grpId="0"/>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8"/>
</p:tagLst>
</file>

<file path=ppt/tags/tag10.xml><?xml version="1.0" encoding="utf-8"?>
<p:tagLst xmlns:a="http://schemas.openxmlformats.org/drawingml/2006/main" xmlns:r="http://schemas.openxmlformats.org/officeDocument/2006/relationships" xmlns:p="http://schemas.openxmlformats.org/presentationml/2006/main">
  <p:tag name="TIMING" val="|3.2"/>
</p:tagLst>
</file>

<file path=ppt/tags/tag11.xml><?xml version="1.0" encoding="utf-8"?>
<p:tagLst xmlns:a="http://schemas.openxmlformats.org/drawingml/2006/main" xmlns:r="http://schemas.openxmlformats.org/officeDocument/2006/relationships" xmlns:p="http://schemas.openxmlformats.org/presentationml/2006/main">
  <p:tag name="TIMING" val="|0.7"/>
</p:tagLst>
</file>

<file path=ppt/tags/tag12.xml><?xml version="1.0" encoding="utf-8"?>
<p:tagLst xmlns:a="http://schemas.openxmlformats.org/drawingml/2006/main" xmlns:r="http://schemas.openxmlformats.org/officeDocument/2006/relationships" xmlns:p="http://schemas.openxmlformats.org/presentationml/2006/main">
  <p:tag name="TIMING" val="|4.4"/>
</p:tagLst>
</file>

<file path=ppt/tags/tag13.xml><?xml version="1.0" encoding="utf-8"?>
<p:tagLst xmlns:a="http://schemas.openxmlformats.org/drawingml/2006/main" xmlns:r="http://schemas.openxmlformats.org/officeDocument/2006/relationships" xmlns:p="http://schemas.openxmlformats.org/presentationml/2006/main">
  <p:tag name="TIMING" val="|2.3"/>
</p:tagLst>
</file>

<file path=ppt/tags/tag14.xml><?xml version="1.0" encoding="utf-8"?>
<p:tagLst xmlns:a="http://schemas.openxmlformats.org/drawingml/2006/main" xmlns:r="http://schemas.openxmlformats.org/officeDocument/2006/relationships" xmlns:p="http://schemas.openxmlformats.org/presentationml/2006/main">
  <p:tag name="TIMING" val="|0.9"/>
</p:tagLst>
</file>

<file path=ppt/tags/tag15.xml><?xml version="1.0" encoding="utf-8"?>
<p:tagLst xmlns:a="http://schemas.openxmlformats.org/drawingml/2006/main" xmlns:r="http://schemas.openxmlformats.org/officeDocument/2006/relationships" xmlns:p="http://schemas.openxmlformats.org/presentationml/2006/main">
  <p:tag name="TIMING" val="|1.4"/>
</p:tagLst>
</file>

<file path=ppt/tags/tag16.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2.3"/>
</p:tagLst>
</file>

<file path=ppt/tags/tag4.xml><?xml version="1.0" encoding="utf-8"?>
<p:tagLst xmlns:a="http://schemas.openxmlformats.org/drawingml/2006/main" xmlns:r="http://schemas.openxmlformats.org/officeDocument/2006/relationships" xmlns:p="http://schemas.openxmlformats.org/presentationml/2006/main">
  <p:tag name="TIMING" val="|1.6"/>
</p:tagLst>
</file>

<file path=ppt/tags/tag5.xml><?xml version="1.0" encoding="utf-8"?>
<p:tagLst xmlns:a="http://schemas.openxmlformats.org/drawingml/2006/main" xmlns:r="http://schemas.openxmlformats.org/officeDocument/2006/relationships" xmlns:p="http://schemas.openxmlformats.org/presentationml/2006/main">
  <p:tag name="TIMING" val="|0.3"/>
</p:tagLst>
</file>

<file path=ppt/tags/tag6.xml><?xml version="1.0" encoding="utf-8"?>
<p:tagLst xmlns:a="http://schemas.openxmlformats.org/drawingml/2006/main" xmlns:r="http://schemas.openxmlformats.org/officeDocument/2006/relationships" xmlns:p="http://schemas.openxmlformats.org/presentationml/2006/main">
  <p:tag name="TIMING" val="|2.4"/>
</p:tagLst>
</file>

<file path=ppt/tags/tag7.xml><?xml version="1.0" encoding="utf-8"?>
<p:tagLst xmlns:a="http://schemas.openxmlformats.org/drawingml/2006/main" xmlns:r="http://schemas.openxmlformats.org/officeDocument/2006/relationships" xmlns:p="http://schemas.openxmlformats.org/presentationml/2006/main">
  <p:tag name="TIMING" val="|2.8"/>
</p:tagLst>
</file>

<file path=ppt/tags/tag8.xml><?xml version="1.0" encoding="utf-8"?>
<p:tagLst xmlns:a="http://schemas.openxmlformats.org/drawingml/2006/main" xmlns:r="http://schemas.openxmlformats.org/officeDocument/2006/relationships" xmlns:p="http://schemas.openxmlformats.org/presentationml/2006/main">
  <p:tag name="TIMING" val="|1.1"/>
</p:tagLst>
</file>

<file path=ppt/tags/tag9.xml><?xml version="1.0" encoding="utf-8"?>
<p:tagLst xmlns:a="http://schemas.openxmlformats.org/drawingml/2006/main" xmlns:r="http://schemas.openxmlformats.org/officeDocument/2006/relationships" xmlns:p="http://schemas.openxmlformats.org/presentationml/2006/main">
  <p:tag name="TIMING" val="|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1226</TotalTime>
  <Words>3175</Words>
  <Application>Microsoft Macintosh PowerPoint</Application>
  <PresentationFormat>Custom</PresentationFormat>
  <Paragraphs>174</Paragraphs>
  <Slides>18</Slides>
  <Notes>14</Notes>
  <HiddenSlides>0</HiddenSlides>
  <MMClips>18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Montserrat Semi-Bold</vt:lpstr>
      <vt:lpstr>Calibri</vt:lpstr>
      <vt:lpstr>Open Sauce Bold</vt:lpstr>
      <vt:lpstr>Montserrat Extra-Bold</vt:lpstr>
      <vt:lpstr>HK Grotesk Medium</vt:lpstr>
      <vt:lpstr>Montserrat Semi-Bold Bold</vt:lpstr>
      <vt:lpstr>Montserrat Extra-Bold Bold</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Proposal</dc:title>
  <dc:creator>Ahsan Habib</dc:creator>
  <cp:lastModifiedBy>Van Beek, Mathew</cp:lastModifiedBy>
  <cp:revision>6</cp:revision>
  <dcterms:created xsi:type="dcterms:W3CDTF">2006-08-16T00:00:00Z</dcterms:created>
  <dcterms:modified xsi:type="dcterms:W3CDTF">2022-11-28T04:15:22Z</dcterms:modified>
  <dc:identifier>DAFP_X1VWS4</dc:identifier>
</cp:coreProperties>
</file>